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323" r:id="rId6"/>
    <p:sldId id="266" r:id="rId7"/>
    <p:sldId id="324" r:id="rId8"/>
    <p:sldId id="326" r:id="rId9"/>
    <p:sldId id="325" r:id="rId10"/>
    <p:sldId id="327" r:id="rId11"/>
    <p:sldId id="328" r:id="rId12"/>
    <p:sldId id="330" r:id="rId13"/>
    <p:sldId id="331" r:id="rId14"/>
    <p:sldId id="332" r:id="rId15"/>
    <p:sldId id="333" r:id="rId16"/>
    <p:sldId id="334" r:id="rId17"/>
    <p:sldId id="322" r:id="rId18"/>
    <p:sldId id="271" r:id="rId19"/>
    <p:sldId id="287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81" r:id="rId32"/>
    <p:sldId id="335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10" autoAdjust="0"/>
  </p:normalViewPr>
  <p:slideViewPr>
    <p:cSldViewPr snapToGrid="0" snapToObjects="1" showGuides="1">
      <p:cViewPr>
        <p:scale>
          <a:sx n="86" d="100"/>
          <a:sy n="86" d="100"/>
        </p:scale>
        <p:origin x="-906" y="144"/>
      </p:cViewPr>
      <p:guideLst>
        <p:guide orient="horz" pos="2655"/>
        <p:guide pos="1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Females</c:v>
                </c:pt>
                <c:pt idx="1">
                  <c:v>Males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81.8</c:v>
                </c:pt>
                <c:pt idx="1">
                  <c:v>18.2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Media</c:v>
                </c:pt>
                <c:pt idx="1">
                  <c:v>Medical experts</c:v>
                </c:pt>
                <c:pt idx="2">
                  <c:v>Leaflets</c:v>
                </c:pt>
                <c:pt idx="3">
                  <c:v>Other patients</c:v>
                </c:pt>
                <c:pt idx="4">
                  <c:v>Patients organizations</c:v>
                </c:pt>
                <c:pt idx="5">
                  <c:v>Relative, friends</c:v>
                </c:pt>
                <c:pt idx="6">
                  <c:v>Other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12.3</c:v>
                </c:pt>
                <c:pt idx="1">
                  <c:v>33.200000000000003</c:v>
                </c:pt>
                <c:pt idx="2">
                  <c:v>3.4</c:v>
                </c:pt>
                <c:pt idx="3">
                  <c:v>9.6</c:v>
                </c:pt>
                <c:pt idx="4">
                  <c:v>22.4</c:v>
                </c:pt>
                <c:pt idx="5">
                  <c:v>15.5</c:v>
                </c:pt>
                <c:pt idx="6">
                  <c:v>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741824"/>
        <c:axId val="159743360"/>
        <c:axId val="0"/>
      </c:bar3DChart>
      <c:catAx>
        <c:axId val="159741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9743360"/>
        <c:crosses val="autoZero"/>
        <c:auto val="1"/>
        <c:lblAlgn val="ctr"/>
        <c:lblOffset val="100"/>
        <c:noMultiLvlLbl val="0"/>
      </c:catAx>
      <c:valAx>
        <c:axId val="15974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74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63.1</c:v>
                </c:pt>
                <c:pt idx="1">
                  <c:v>44.1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3.14174562965348E-2"/>
                  <c:y val="0.27261041835791999"/>
                </c:manualLayout>
              </c:layout>
              <c:tx>
                <c:rich>
                  <a:bodyPr/>
                  <a:lstStyle/>
                  <a:p>
                    <a:r>
                      <a:rPr lang="it-IT" sz="1500" dirty="0" err="1"/>
                      <a:t>Sometimes</a:t>
                    </a:r>
                    <a:r>
                      <a:rPr lang="it-IT" dirty="0"/>
                      <a:t>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Yes</c:v>
                </c:pt>
                <c:pt idx="1">
                  <c:v>Sometimes</c:v>
                </c:pt>
                <c:pt idx="2">
                  <c:v>No</c:v>
                </c:pt>
                <c:pt idx="3">
                  <c:v>I do not know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23.5</c:v>
                </c:pt>
                <c:pt idx="2">
                  <c:v>37.799999999999997</c:v>
                </c:pt>
                <c:pt idx="3">
                  <c:v>22.8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62.1</c:v>
                </c:pt>
                <c:pt idx="1">
                  <c:v>37.9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Foglio1!$A$2:$A$4</c:f>
              <c:strCache>
                <c:ptCount val="3"/>
                <c:pt idx="0">
                  <c:v>Referral from GP</c:v>
                </c:pt>
                <c:pt idx="1">
                  <c:v>Direct access</c:v>
                </c:pt>
                <c:pt idx="2">
                  <c:v>Others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59.1</c:v>
                </c:pt>
                <c:pt idx="1">
                  <c:v>24</c:v>
                </c:pt>
                <c:pt idx="2">
                  <c:v>16.899999999999999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486336"/>
        <c:axId val="161487872"/>
        <c:axId val="0"/>
      </c:bar3DChart>
      <c:catAx>
        <c:axId val="161486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1487872"/>
        <c:crosses val="autoZero"/>
        <c:auto val="1"/>
        <c:lblAlgn val="ctr"/>
        <c:lblOffset val="100"/>
        <c:noMultiLvlLbl val="0"/>
      </c:catAx>
      <c:valAx>
        <c:axId val="16148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48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Less than 3 mos</c:v>
                </c:pt>
                <c:pt idx="1">
                  <c:v>More than 3 mos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60.9</c:v>
                </c:pt>
                <c:pt idx="1">
                  <c:v>38.6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it-IT" b="0" dirty="0" err="1" smtClean="0"/>
              <a:t>If</a:t>
            </a:r>
            <a:r>
              <a:rPr lang="it-IT" b="0" dirty="0" smtClean="0"/>
              <a:t> yes, </a:t>
            </a:r>
            <a:r>
              <a:rPr lang="it-IT" b="0" dirty="0" err="1" smtClean="0"/>
              <a:t>who</a:t>
            </a:r>
            <a:r>
              <a:rPr lang="it-IT" b="0" dirty="0"/>
              <a:t>?</a:t>
            </a:r>
          </a:p>
        </c:rich>
      </c:tx>
      <c:layout>
        <c:manualLayout>
          <c:xMode val="edge"/>
          <c:yMode val="edge"/>
          <c:x val="0.29736515707179101"/>
          <c:y val="7.668711656441719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Who?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5"/>
                <c:pt idx="0">
                  <c:v>GP</c:v>
                </c:pt>
                <c:pt idx="1">
                  <c:v>Neurologist</c:v>
                </c:pt>
                <c:pt idx="2">
                  <c:v>Headache expert</c:v>
                </c:pt>
                <c:pt idx="3">
                  <c:v>Phramacist</c:v>
                </c:pt>
                <c:pt idx="4">
                  <c:v>Others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32.700000000000003</c:v>
                </c:pt>
                <c:pt idx="1">
                  <c:v>27.5</c:v>
                </c:pt>
                <c:pt idx="2">
                  <c:v>18.399999999999999</c:v>
                </c:pt>
                <c:pt idx="3">
                  <c:v>0.52</c:v>
                </c:pt>
                <c:pt idx="4">
                  <c:v>8.2000000000000011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798144"/>
        <c:axId val="153809280"/>
        <c:axId val="0"/>
      </c:bar3DChart>
      <c:catAx>
        <c:axId val="153798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3809280"/>
        <c:crosses val="autoZero"/>
        <c:auto val="1"/>
        <c:lblAlgn val="ctr"/>
        <c:lblOffset val="100"/>
        <c:noMultiLvlLbl val="0"/>
      </c:catAx>
      <c:valAx>
        <c:axId val="153809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79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25"/>
          <c:dPt>
            <c:idx val="0"/>
            <c:bubble3D val="0"/>
            <c:explosion val="24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 b="0" i="0"/>
            </a:pPr>
            <a:r>
              <a:rPr lang="it-IT" sz="1800" b="0" i="0" dirty="0" smtClean="0"/>
              <a:t>2008 Edition</a:t>
            </a:r>
            <a:endParaRPr lang="it-IT" sz="1800" b="0" i="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Who?</c:v>
                </c:pt>
              </c:strCache>
            </c:strRef>
          </c:tx>
          <c:invertIfNegative val="0"/>
          <c:cat>
            <c:strRef>
              <c:f>Foglio1!$A$2:$A$7</c:f>
              <c:strCache>
                <c:ptCount val="5"/>
                <c:pt idx="0">
                  <c:v>GP</c:v>
                </c:pt>
                <c:pt idx="1">
                  <c:v>Neurologist</c:v>
                </c:pt>
                <c:pt idx="2">
                  <c:v>Headache expert</c:v>
                </c:pt>
                <c:pt idx="3">
                  <c:v>Pharmacist</c:v>
                </c:pt>
                <c:pt idx="4">
                  <c:v>Others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37</c:v>
                </c:pt>
                <c:pt idx="1">
                  <c:v>30</c:v>
                </c:pt>
                <c:pt idx="2">
                  <c:v>8</c:v>
                </c:pt>
                <c:pt idx="3">
                  <c:v>6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897984"/>
        <c:axId val="153903872"/>
        <c:axId val="0"/>
      </c:bar3DChart>
      <c:catAx>
        <c:axId val="153897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3903872"/>
        <c:crosses val="autoZero"/>
        <c:auto val="1"/>
        <c:lblAlgn val="ctr"/>
        <c:lblOffset val="100"/>
        <c:noMultiLvlLbl val="0"/>
      </c:catAx>
      <c:valAx>
        <c:axId val="153903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89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Below 20</c:v>
                </c:pt>
              </c:strCache>
            </c:strRef>
          </c:tx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21-40</c:v>
                </c:pt>
              </c:strCache>
            </c:strRef>
          </c:tx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31.8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41-60</c:v>
                </c:pt>
              </c:strCache>
            </c:strRef>
          </c:tx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Foglio1!$D$2</c:f>
              <c:numCache>
                <c:formatCode>General</c:formatCode>
                <c:ptCount val="1"/>
                <c:pt idx="0">
                  <c:v>58.4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Over 60</c:v>
                </c:pt>
              </c:strCache>
            </c:strRef>
          </c:tx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Foglio1!$E$2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008576"/>
        <c:axId val="154546944"/>
        <c:axId val="0"/>
      </c:bar3DChart>
      <c:catAx>
        <c:axId val="1540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4546944"/>
        <c:crosses val="autoZero"/>
        <c:auto val="1"/>
        <c:lblAlgn val="ctr"/>
        <c:lblOffset val="100"/>
        <c:noMultiLvlLbl val="0"/>
      </c:catAx>
      <c:valAx>
        <c:axId val="154546944"/>
        <c:scaling>
          <c:orientation val="minMax"/>
          <c:max val="70"/>
        </c:scaling>
        <c:delete val="0"/>
        <c:axPos val="l"/>
        <c:majorGridlines/>
        <c:title>
          <c:overlay val="0"/>
        </c:title>
        <c:numFmt formatCode="#,##0" sourceLinked="0"/>
        <c:majorTickMark val="none"/>
        <c:minorTickMark val="none"/>
        <c:tickLblPos val="nextTo"/>
        <c:crossAx val="154008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Foglio1!$A$2:$A$4</c:f>
              <c:strCache>
                <c:ptCount val="3"/>
                <c:pt idx="0">
                  <c:v>OTC</c:v>
                </c:pt>
                <c:pt idx="1">
                  <c:v>Prescription analgesics</c:v>
                </c:pt>
                <c:pt idx="2">
                  <c:v>Triptans or ergots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30.7</c:v>
                </c:pt>
                <c:pt idx="1">
                  <c:v>25.2</c:v>
                </c:pt>
                <c:pt idx="2">
                  <c:v>56.9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407744"/>
        <c:axId val="161409280"/>
        <c:axId val="0"/>
      </c:bar3DChart>
      <c:catAx>
        <c:axId val="161407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61409280"/>
        <c:crosses val="autoZero"/>
        <c:auto val="1"/>
        <c:lblAlgn val="ctr"/>
        <c:lblOffset val="100"/>
        <c:noMultiLvlLbl val="0"/>
      </c:catAx>
      <c:valAx>
        <c:axId val="16140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40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25"/>
          <c:dPt>
            <c:idx val="0"/>
            <c:bubble3D val="0"/>
            <c:explosion val="24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52.4</c:v>
                </c:pt>
                <c:pt idx="1">
                  <c:v>47.6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If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why</a:t>
            </a:r>
            <a:r>
              <a:rPr lang="it-IT" baseline="0" dirty="0" smtClean="0"/>
              <a:t>?</a:t>
            </a:r>
            <a:endParaRPr lang="it-IT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Foglio1!$A$2:$A$6</c:f>
              <c:strCache>
                <c:ptCount val="5"/>
                <c:pt idx="0">
                  <c:v>Ineffectiveness</c:v>
                </c:pt>
                <c:pt idx="1">
                  <c:v>Insufficient explanation</c:v>
                </c:pt>
                <c:pt idx="2">
                  <c:v>Difficulty in getting to a headache specialist</c:v>
                </c:pt>
                <c:pt idx="3">
                  <c:v>Next appointment to long ahead</c:v>
                </c:pt>
                <c:pt idx="4">
                  <c:v>Other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43.2</c:v>
                </c:pt>
                <c:pt idx="1">
                  <c:v>16.600000000000001</c:v>
                </c:pt>
                <c:pt idx="2">
                  <c:v>21.7</c:v>
                </c:pt>
                <c:pt idx="3">
                  <c:v>13.9</c:v>
                </c:pt>
                <c:pt idx="4">
                  <c:v>40.5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729536"/>
        <c:axId val="162005760"/>
        <c:axId val="0"/>
      </c:bar3DChart>
      <c:catAx>
        <c:axId val="161729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anchor="t" anchorCtr="0"/>
          <a:lstStyle/>
          <a:p>
            <a:pPr>
              <a:defRPr sz="1400"/>
            </a:pPr>
            <a:endParaRPr lang="en-US"/>
          </a:p>
        </c:txPr>
        <c:crossAx val="162005760"/>
        <c:crosses val="autoZero"/>
        <c:auto val="1"/>
        <c:lblAlgn val="ctr"/>
        <c:lblOffset val="100"/>
        <c:noMultiLvlLbl val="0"/>
      </c:catAx>
      <c:valAx>
        <c:axId val="162005760"/>
        <c:scaling>
          <c:orientation val="minMax"/>
          <c:max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72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2008 Edition</a:t>
            </a:r>
            <a:endParaRPr lang="en-US" b="0" dirty="0"/>
          </a:p>
        </c:rich>
      </c:tx>
      <c:overlay val="0"/>
    </c:title>
    <c:autoTitleDeleted val="0"/>
    <c:view3D>
      <c:rotX val="30"/>
      <c:rotY val="3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25"/>
          <c:dPt>
            <c:idx val="0"/>
            <c:bubble3D val="0"/>
            <c:explosion val="24"/>
          </c:dPt>
          <c:dLbls>
            <c:dLbl>
              <c:idx val="0"/>
              <c:layout>
                <c:manualLayout>
                  <c:x val="-0.20755993960158001"/>
                  <c:y val="3.744895028038319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Diagnosis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Migraine</c:v>
                </c:pt>
                <c:pt idx="1">
                  <c:v>Tension-type Headache</c:v>
                </c:pt>
                <c:pt idx="2">
                  <c:v>Cluster Headache</c:v>
                </c:pt>
                <c:pt idx="3">
                  <c:v>Others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69.5</c:v>
                </c:pt>
                <c:pt idx="1">
                  <c:v>17.5</c:v>
                </c:pt>
                <c:pt idx="2">
                  <c:v>12.5</c:v>
                </c:pt>
                <c:pt idx="3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Healthcare</a:t>
            </a:r>
            <a:r>
              <a:rPr lang="en-US" sz="1800" baseline="0" dirty="0" smtClean="0"/>
              <a:t> provider</a:t>
            </a:r>
            <a:endParaRPr lang="en-US" sz="1800" dirty="0"/>
          </a:p>
        </c:rich>
      </c:tx>
      <c:layout>
        <c:manualLayout>
          <c:xMode val="edge"/>
          <c:yMode val="edge"/>
          <c:x val="0.28242526411012903"/>
          <c:y val="1.542560082917670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69.02</c:v>
                </c:pt>
                <c:pt idx="1">
                  <c:v>30.98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524678404227"/>
          <c:y val="0.10415899977632299"/>
          <c:w val="0.84755019193187398"/>
          <c:h val="0.480716915216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Civil society</c:v>
                </c:pt>
                <c:pt idx="1">
                  <c:v>Professionals</c:v>
                </c:pt>
                <c:pt idx="2">
                  <c:v>Internet</c:v>
                </c:pt>
                <c:pt idx="3">
                  <c:v>Other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63.5</c:v>
                </c:pt>
                <c:pt idx="1">
                  <c:v>46.73</c:v>
                </c:pt>
                <c:pt idx="2">
                  <c:v>43.34</c:v>
                </c:pt>
                <c:pt idx="3">
                  <c:v>27.88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414912"/>
        <c:axId val="157416448"/>
        <c:axId val="0"/>
      </c:bar3DChart>
      <c:catAx>
        <c:axId val="157414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7416448"/>
        <c:crosses val="autoZero"/>
        <c:auto val="1"/>
        <c:lblAlgn val="ctr"/>
        <c:lblOffset val="100"/>
        <c:noMultiLvlLbl val="0"/>
      </c:catAx>
      <c:valAx>
        <c:axId val="15741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4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25"/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94.2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59.9</c:v>
                </c:pt>
                <c:pt idx="1">
                  <c:v>49.1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25"/>
          <c:dPt>
            <c:idx val="0"/>
            <c:bubble3D val="0"/>
            <c:explosion val="24"/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95209-82F0-4990-8121-DB7C6012F327}" type="datetimeFigureOut">
              <a:rPr lang="it-IT" smtClean="0"/>
              <a:t>24/07/2013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46D05-8E81-415A-A183-1AF8DF2F6A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28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6D05-8E81-415A-A183-1AF8DF2F6ACD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92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5EFAD-50C2-B846-8612-DD777E3D4371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50857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it/url?sa=i&amp;rct=j&amp;q=aepac&amp;source=images&amp;cd=&amp;docid=q7pgInQOzcRzUM&amp;tbnid=Q_Z_ktyUyR4o7M:&amp;ved=0CAUQjRw&amp;url=https://twitter.com/aepac&amp;ei=e3aLUfKFN8fYOcvggeAI&amp;psig=AFQjCNGW-lxhx9aQwpTNSBHGZ0AvaLGv-g&amp;ust=136818072081680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europarl.europa.eu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www.ehf-org.org/" TargetMode="External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graine.ie/" TargetMode="External"/><Relationship Id="rId13" Type="http://schemas.openxmlformats.org/officeDocument/2006/relationships/hyperlink" Target="http://www.shgkopfweh.at/" TargetMode="External"/><Relationship Id="rId18" Type="http://schemas.openxmlformats.org/officeDocument/2006/relationships/hyperlink" Target="http://www.clusterkopf.de/" TargetMode="External"/><Relationship Id="rId3" Type="http://schemas.openxmlformats.org/officeDocument/2006/relationships/hyperlink" Target="http://www.cefalea.it/interna.cfm?idmenu=2" TargetMode="External"/><Relationship Id="rId7" Type="http://schemas.openxmlformats.org/officeDocument/2006/relationships/hyperlink" Target="http://www.migraine.org.uk/" TargetMode="External"/><Relationship Id="rId12" Type="http://schemas.openxmlformats.org/officeDocument/2006/relationships/hyperlink" Target="http://www.w-h-a.org/index.cfm/spKey/member_organisations.serbian_migraine_association_.html" TargetMode="External"/><Relationship Id="rId17" Type="http://schemas.openxmlformats.org/officeDocument/2006/relationships/hyperlink" Target="http://www.afcavf.fr/index/page/id/accueil" TargetMode="External"/><Relationship Id="rId2" Type="http://schemas.openxmlformats.org/officeDocument/2006/relationships/hyperlink" Target="http://www.dolordecabeza.net/" TargetMode="External"/><Relationship Id="rId16" Type="http://schemas.openxmlformats.org/officeDocument/2006/relationships/hyperlink" Target="http://www.hovedpineforeningen.dk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dgk.de/" TargetMode="External"/><Relationship Id="rId11" Type="http://schemas.openxmlformats.org/officeDocument/2006/relationships/hyperlink" Target="http://www.migraine-action.ch/" TargetMode="External"/><Relationship Id="rId5" Type="http://schemas.openxmlformats.org/officeDocument/2006/relationships/hyperlink" Target="http://www.migreeni.org/" TargetMode="External"/><Relationship Id="rId15" Type="http://schemas.openxmlformats.org/officeDocument/2006/relationships/hyperlink" Target="http://www.shkolagb.ru/" TargetMode="External"/><Relationship Id="rId10" Type="http://schemas.openxmlformats.org/officeDocument/2006/relationships/hyperlink" Target="http://www.migran.org/news.php" TargetMode="External"/><Relationship Id="rId4" Type="http://schemas.openxmlformats.org/officeDocument/2006/relationships/hyperlink" Target="http://www.hoofdpijnpatienten.nl/" TargetMode="External"/><Relationship Id="rId9" Type="http://schemas.openxmlformats.org/officeDocument/2006/relationships/hyperlink" Target="http://www.migrene.no/" TargetMode="External"/><Relationship Id="rId14" Type="http://schemas.openxmlformats.org/officeDocument/2006/relationships/hyperlink" Target="http://www.migrainetrust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8710" y="4629149"/>
            <a:ext cx="6617970" cy="933450"/>
          </a:xfrm>
        </p:spPr>
        <p:txBody>
          <a:bodyPr>
            <a:noAutofit/>
          </a:bodyPr>
          <a:lstStyle/>
          <a:p>
            <a:pPr algn="ctr"/>
            <a:r>
              <a:rPr lang="it-IT" sz="3800" dirty="0" smtClean="0"/>
              <a:t>ACCESS TO CARE </a:t>
            </a:r>
            <a:endParaRPr lang="it-IT" sz="3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77440" y="5552961"/>
            <a:ext cx="4038600" cy="74855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sz="2800" dirty="0" smtClean="0"/>
              <a:t>A SURVEY FROM EHA</a:t>
            </a:r>
          </a:p>
          <a:p>
            <a:pPr algn="ctr"/>
            <a:r>
              <a:rPr lang="it-IT" sz="2800" dirty="0" smtClean="0"/>
              <a:t>2008-2013</a:t>
            </a:r>
            <a:endParaRPr lang="it-IT" sz="2800" dirty="0"/>
          </a:p>
        </p:txBody>
      </p:sp>
      <p:sp>
        <p:nvSpPr>
          <p:cNvPr id="4" name="AutoShape 8" descr="data:image/jpeg;base64,/9j/4AAQSkZJRgABAQAAAQABAAD/2wCEAAkGBhQSEBQSEBQVFBQUGBgVFRcXFBQUFBUUFhQVFBYVGxQXHCYeGBojGRgUHy8gIycpLC0tFh4xNTAqNSYrLSoBCQoKDgwOGg8PGjAkHyQpLSksKiwsLCwsKS8sLCwtLCwsLCwpLCksLCwpLCwsLCwsLCwsLCwsLCwsLCwsLCksLP/AABEIAJkBSgMBIgACEQEDEQH/xAAcAAEAAgMBAQEAAAAAAAAAAAAABgcBBQgEAgP/xABOEAABAwIDBAQJCAYGCgMAAAABAAIDBBEGEiEFBzFBE1FhcSIyNEJzgZGhshQjMzVysbPBJCVSU2KSNoOTwtLwF2OChKK0w9Hh4hVUo//EABkBAQADAQEAAAAAAAAAAAAAAAACAwQBBf/EADMRAAICAQMBBAgGAgMAAAAAAAABAgMRBBIhMRMyQXEFIjM0UWGB8BQjQpGhwUPhYnKC/9oADAMBAAIRAxEAPwC8UREAREQBERAEREAREQBEXy4oDN15K3asMJaJpWRl5yszuDczuoX4lQ7D2Mp5tsVNJJk6GPpAwBtnAxua0eFzuCb+paLfb9LR90vxQrRChuahLxWTPO5KDlH44LZWV8NX0FnNBlEWMyAyiwCsoAiIgCIiAIiIAiIgCIiAIiIAiIgCIiAIiIAiIgCIiAIiIAiIgCIiAIiIAiIgBWnxTBUvpnNontjmuLOdwsDdwuQbEjnZbhfJRPDONZRQOxKKvdtOdlPK1tWOk6V5LQDZzc+uUjV1uS32+LO35B0xDntjfnI0BeDDmIHIE3svRg3+kdZ/vH4sab7x87R90vxRL1t2b45Xh/R5m3FMn8z0k7arm9PC9lLE7woo8wa8t80klhOo5m3cAs4Qx1VR1nyDaQ8NxyteQA4PtdoJbo5ruRHOysyNgAAHAWA7hoFVG8ZttuUJGhPye567VJA9yzVSVrcHFdOC+yLrSkn4k8xjixlBT9K8ZnE5Y2XtmdYnjyaALkqE09Pt2saJxM2na7VjNGaHUeDlcQOHjG68m9+r/WFIx7S+NjA8sHF2aYhwHaQwD1rct3ugcKGp9n/quwrlGClCOW/iJzjKbUnhI+MN45qoKsUO1WgPcQGS2AuT4tyLNc1xFg4WsdCOqyQVRmPcSnaHQuipJ45Is1nFhdcGxA8EX8YAq7aNxMbC4WcWtLhzBsL+9VXwSSljDfVFlEstx6/M/dERZjSEREAREQBERAEREAREQBERAEREAREQBERAEREAREQBERAEREAREQBYLllV7vk2vLDSxxxEtEzy17hocobfJcdf3AqdcHOSiiFk1CLkycQbUie4tZIxzm8Wte1zh3gG4X7krlmlqHRva+Mlj2m7XN0II6iF0vh6sdNSQSyCzpI2PcLW1c0E6d+tu1aNRpuxw89SijUdrlYK2wd/SOr/AN4/EjWd9p+do+6X4olYNDhOnhqpauNhE0tw45nEeEQXWbwFyAT3Jt7CdPWGJ1QwuMRJbZzm8bEg24g5W6diK+KsU/gsHHRLs3H55Ns0qqN5J/XdB/Uf8yVbIC0+1MJ09RURVErCZIbZCHOA0dmbcDxrO1CqpsVcssttg5xwiG73tkSDoK6EXNObP7BnD2OPYHXB6sykGxN41FPEHOmZC+3hMkcGOaeYu6wcO0KTuiBBBFwdCDwI6lFK3dXs+R2boiwnUiOR7G/yg2HqspRnCUVGfh0aIyhKMnKGOfiePbO9WBkjIaNpq5HuDfAJDBc2sHWOZ3dp1kKctWn2Jg+lpNaeFrXHQvN3vI+265W5AVc3DpBFkFLrIyiIqywIiIAiIgF18PlAF3EADUkmwA719EqoN9W1pOmipgSIuj6QjgHuL3N16w0NGnaraq+0ltKrbOzjuLXpdoxygmJ7Hgccrmut7CvSuZcObVkpqmKWEkOzNBA89pcAWEDiCF0yFZqKOxaWc5IUXdquhlERZjQEREAREQBERAEREAREQGEuvieTK1zuoE+wXXNu1sV1FRM6Z80gJN2ta9zWsbfwWgA2Glloo07uzh4wZ7r1VjJ0pdC8dYVCz70at1JHTteWvAIfNf514v4IB8024niexRKadznZnuc53W5xcfaTdaI6CT7zwUS1sV0R1RdLrnbDWPKmjeMr3SR+dE9xc0jnlJ1YeojTsUgxbvalm+borwx21eQOlcSNQD5gHC41PWFB6GxSwv3JLWQccsugvHWPas3XLE9Q57sz3Ocf2nOLj7TqtrsPGNVSOBhldlHFjyXxu7C0nTvFirX6Pljhla1yzyjpJarEWHoq2B0E4OU6gjRzXDg4Hr+8aL8cI4mZXUwmYMpvlkZe5Y8WuL8xwIPUVrd5uIJKShLoTlkke2MOHFtwXOI7bAgd91hjCW/auGbJTjs3PoR/Z+5KNsodNUOkjBvkEYYXdjnZjp12tfsVlRRhoDWgACwAGgAAsAByC5s2Ziqpp5hMyaQuBuQ573NeOJDgTqDwXSFLUB7GvHBzQ4dzgCPvWnVwsi1veSjSyrknsWD9lglRnHGNmbPiBtnmffo472vbi5x5NHv4d1IbZxXVVTiZ5nkcmNJZGOwMBt7blQp0srVnoiV2pjW8eJ0o14PAhfV1yzSVr4nB0T3sdxBY5zT7W2Uuqd6VVJRfJ3OIlzAGZvgudFY3GnB2a3hC2nUVdPQTT9V5Ko62L6ovhFzlhjFtRTVMb2yyOaXtD2Oe5zXtJAIsTxtwPELotx0We+h0tJ+JopvVqbRm6zdc2bbxZUVMzpXyyAEkta17mtY3k0BpHLmtvT7zaplF8mbI4yZjaYm72xWFmgnne+p4D3XvQzwnko/Gwy1gvy6XXMlNiGpjkErJ5Q8G9zI51+8OOo79F0VsnaolpIqh9mB8TZXXOjQWBx16hqqb9NKnGecltOoVufkbFYLx1hUtjLetLM50VE4xQjTpBpJJ2g+Y3q59duCgMtQ55zPc5zutzi4+0lXV6GclmTwVWa2MXhLJ1RdYuudsNY6qaN7S17nx38KJ7i5pHO19WHqI9YK/LEeMJ6ud8hkkay56NjXlrWN80WabXta560/AT3Yzx8Tn42G3OOTo9RzGGCodoRtEhLHsvkkaAS2/EEHxmnTRafdJt2Woo3iZxe6F+QOcbuLS0OAJ52uRrysvFvixJLAyGCFzo+lzOe5ps7K0tGUOGouXa9yphVONuyL5L5WRdW9rg/fDG6OKmnbNNKZyw5mNyBjA4cHEXJcRy1srBXP+AsVTw1sLeke+OV7Y3sc4uBzkNBF+BBINx2jmr4r6rooZJDrkY53flaT+SlqoTU8TeSOmnBwbisHoul1zPXYnqZpTM+eTOTcZXua1vMBoBsAOHqW32nvKrJqeODpCzK20j2m0kp1AJcNQLW0HE37lY9BPjD/0V/jYc8HQBeOse1ZuuVpJCTdxJPWSSfadVuNg4zqqRwMUri0cY3kvjPZlJ07xYqUvR8kvVkRjrk3yjpG6LS4UxKyup2zxi3mvYTcseLXaT7CDzBC3DnAC5XnyTi8M3xaayj6usOcBxKqLGm9l5e6HZ5ytGhmsC53I5AQQG/xHjytoVXFVXSSkulkfITxL3Of95K3VaGclmTwY7NZGPCWTqQOWQVzBs/bc8Ds0E0kZH7LyB623sfYrYwFvR+UPbT1lmynRkgFmyHgGlvmu7tD2cFC7RzrWU8o7Vq4zeHwyyEWA5ZusZsPPX/RSfYd8JXLLeA7gupq/6KT7DvhK5ZZwHcF6vo7pL6Hma/rH6k73Y4IjrXSS1AJiiIaGgkB7yMxuRrYC2n8QU72/uqpJYXCnjEMoByOaXWzW0Dmk2Iv614tyQ/QpvTn8KJWGVm1F01c8PoX0UwdS46nKr2EEgixGh7CNPvupTu8wi2vqXCQkRRNDpLGxcSbNYDyvYknqHao/tX6eb0kn4jlZW4wa1fdF/fXp6ibjS2jzqIKVqTJTtHdbQSRFjIRE63gvYXZgeRNyc3cVRVfROhlkif40b3MPVdpIJH+ea6kK5vxz9ZVfpXfksmhtk5NNmvW1xUU0S7cjWkVFRF5ro2vt2sflv7H+5SDfX5DH6ZvwSKL7k/LpvQH8WNSjfX5DH6ZvwSKNixqkdhzpmUoeB7iuntkutTQnkI2fA1cwnge5dHV0xZsp7xxbSEjvEF1br1navmV6J43P5FE4s266srJZydCcsY6o2mzB7Ne8lerBWD37QnLAckbAHSPtewN7NA5uNj6hdR0BXhuZpWt2eXjxpJXkn7NmD3D3q6+fY1er5FNMe2t9Y+JtzNGY8rHTNf8At5w7XrLbWPcqlxHsGSjqHQS2JbYhw8V7DwcP+3I6LpqyqfflSNvSy+cekYe0DI4e8n2rHpNRNz2yecmzVUQUNyXQq+l+kZ9pvxBdSv8AFPrXLdL9Iz7bfiC6kf4p9an6Q6x+v9END0kcrFe7YuxJqqURU7M7zqeQaP2nE6ALwq3tx8I6GpfbwjI1t+wMuB7ST61tvtdVe5GOmtWT2s+sP7mImWdWSGV3Exsu2PuLvGd7u5fe9/bfQUsdJF4PTeMBpaFlhl7ibDuaQrJsqP3yzE7Ra3k2FlvW+Qn7gvMolK65b38z0b4xpqe1EEAuQBck8Lak/wCbhW5hzc3F0TX1znukcLljHZWs7LjVzhz5KBYApRJtOla7h0mb1sY5497QujLLRrb5QahF48SjR0xknKRS+PN14pYjUUrnOjb9Ix1i5gJtnDuYB4g9/Wq7XUm0aYSRPjdwexzT3OaQfvXLdlZorpWRal4FesqUGnHxLg3H+T1PpW/hhazfl9NS/Yl+ONbPcf5PU+lb+GFrN+X01L9iX441RH3t/fgXv3VffiQXDPl1L6eH8Vq6IxH5HUehk+By52wz5dS+nh/FauicR+R1HoZPgcmt9pH78Tmj7kvvwOYxwHd+Sn27PAcdZnnqbmGN2RrAbZ32DjcjzQCNOd+xQFvLu/JXjuZH6uPppP7q1aubhVwzPpYKVnJ7NqbrKGWMtZEIXW8F7CQQe0EkOHYVRe0aF0M0kL/Gjc5juq7Ta47+K6jXOWPPrOr9Kfhas2hsk5OLZfra4pKSRLNyNcRUzw+a6MPt/Ex+X7n+5SPe/iMwUrYIzZ9RcOI4iJts/dcuaO4lRLcp5fJ6A/iRrG+iYmvY3k2FtvW95P5Lsq1LVfyIzcdNn6EFpqd0j2xsGZz3BrR1ucQAPbZXdh7dPSQxj5QwVEpAzOcXZAeYawEC3fcqldm7QfBKyaIgPYczSQHAHrsdFJf9Ku0f3zf7GL/CtGprtswoPCKKJ1w5msk0xpupgML5aJvRyMBd0YJLJANSAHHwXdVjbkqea/mNOYI0PYe9Sw71Noc5m/2MX+FRNzrkk8Sb+sm6lp4WQjtseSN865PMFg6F3e4iNZQskebyMJjk7Xtt4XraWn1qTWVXbjS7o6oa5c8dvtZXA+4MVo2XjXxULGketTLdWmz8K/6KT7DvhK5ZZwHcF1NXD5p/2XfCVyy0cFv9Hfq+hi1/6fqXTuS8im9OfwolYZVe7k2n5DKSOM5t6oovzurCKw6n2svM2af2SOXtq/Ty+kk/EcrK3Gcavui/vqttrsIqJgdCJZAew9I5WTuNb5WeXzQ9fzmi9bVewfkjzdOvzi2Fzhjr6yq/Su/JdHrnHHjbbTq7/vT7wCPcQVh0HtH5GvXL1F5kk3J+XS+gP4salG+zyGP0zfgkUY3Jj9NmP+oPvlj/APKlG+oXoIz1TN97JFZb70voQr92ZSZ4HuXSzaTpdniL95Thn80OX81zSToe4rqHZTCIIgdCI2A94YFP0g8bWQ0KzuOYHNINjoRoe8aFWvuWxCwNko3mzsxliv5wIAe0doIB/wBpR3ejhN1LVOnY35idxcCBoyQ6uYe83cPWOShbJC0hzSQQbggkEEcCCOBWmSjqauDPFuizk6qLlSG97ETKiqZDG4OZThwcRqOkeRmAPOwa0d91G5sZ1r2dG6qmLeFs1iR2uGp9q1HRnLmsbXte2ma17X67a2VGn0nZy3SZdfqu0jtij7pfpGfab8QXUj/FPrXLdL9Iz7TfiC6kfwVfpDrH6/0WaHpI5WVw7jvJqj0o/DaqfI61cO49v6LUHrmHujbdaNb7H9ijSL80soqm99uzy2qgmto+Msv/ABMcT9z1cqj2OcMCupHRaCRvhxOPAPb19hBIPevK09nZ2KTPSvr31uKKC2FtQ01TDOBfontcR1t84etpI9a6U2ftGOaNssTg5jxdpHMf5+5cxVdI+J7o5Wlj2GzmkWII7PzXr2XiOpprinmkiB1Ia7wSevKbi/bxXq6nT9tiUWebRf2Laki+sc4kZR0ckhcA9zSyIc3PcLC3YPGPYFzmAvXX7TlqH555Hyv4AuJcbdQHLuC8z2kEgggg2IPEEcQR13U9PR2Kw3yyF93avOOC39x/k9T6Vv4YWs35fTUv2JfjjW03Hj9GqT/rWj/82rWb8mnpqU8skvxRrHH3t/fga5e6/fxIHhny6l9PD+K1dE4j8jqPQyfA5c74XbeupQOPTxe6RpXROIGk0lQBxMUlv5HJrvaR+/E5o+5L78DmJvAd35K8tzP1cfTSf3VRreA7lee5pv6t75pLf8I/7q/Xey+pTo/aE6K5xx59Z1fpT8LV0cucsfNttOrv+8+9rT91vasug778jTru4iQ7lPL5PQH8SNevfds4ieCceK9hjJ/iYcw9ocf5SvLuUafl0p5CA+q8jLfcfYrQxdhttdSvgdo4+FG79iRviu7uR7CVO6zs9RuI1Vuen2nO+zJY2zRumbniDm9I3UZmX8IaEG9rq86Ld9suWNskcDHMeLtcJJSCDz8dUdtTZclPK6GdhY9mhB6uRB5g8ivTsjE9TS+TzPjB1LQbsJ68rrha76pWrNcjLTZGt4mi7v8ARls7/wCsP7Sb/Go3tqj2DSv6OVjS+9iGOnkLftZXeCezioDtHHtdO3LJUPynQhuWO/eWAErQsaSbC5J0AAuSTyAGpPYqYaWf+Sb/AHLZ6iH6Ir9jpXDUNM2nYaIMELhmbk4G/Ek8SeRvrotqonuy2HLS0AZPo973SZDxYHWs09ulz2uUsXlWLEnzk9OvmK8AQq92vudp5pnSMkkhDjmcxoa5tybnLfxe7UKw1hIWSh3Xg5OuM+8jX7D2LFSwNggFmM7bkkm5cTzJK2BRZUG2+WTSS4RBMSbqYKud07Xvhc83flDXNc7TwrHgTz61I8M4YhoYOigBtfM5ztXPdYC55cuA0W3RWStnJbW+CEaoRe5LkKG4t3awV0nTF7opLAOc0Ah4Ggu08wNLhTJFyE5QeYs7OEZrEiP4RwZDQRubFmc59i97rZnW4DTQAX4LY7Z2PHVQvgmF2P462IPEEHkQdV70XHOTe5vkKEUtqXBXmy9zdNFM2R8skrWnM1jg0NJBuMxHjDs0urCCyviUnKbcbG3fy967OyVneZyMIw7qNXtavpHXpqmSE5xYxyPYCQeHgk91ufUoXtPcpA92annfED5rmiVo7jcG3eSqn2k2TppPlGbpcx6TNxz3149vDssvfsjF9XSi0E72tHmE52fyuuB6rL1IaWyEc1zPOlqYTeJxLCotyEYcDPUueBxDIwwn/aJdZaXeq2ng+TUVM1rRCHveBqQXhobmJ1LiA4m+uoWsqd6e0HtLema2/NsbGu/m5KKSylzi5xLnONySbknmSSra6bXJStl0K7La9u2tdT1bFpDLUwxt1L5WN9rxddPqo90WDnGQV0zSGNBEAIsXOIsZLfsgEgdZJ6lbyw62xTnheBs0dbjDL8Sv9uboKeed0rJHw5yXPa0Nc3MTckX8W515hS3YGwYqOBsEAIa3W5N3OceLiesrZIssrZyW1vg0xqhF5S5MrBCyirLCP4lwTTVw+eZZ4FhIw5XgdV/OHYbqETbjBfwKshvU6EE+0OA9ytZLK6F9kOIspnRXPloheGN1tNSPEri6eVurXPADWHrawaX7Tey8+It0sFTO6Zsj4S85nhoa5pdzcL8CVPETt7N27PI7CvG3BqsNYbiooBDDe18znON3OcdC429XBfjirCkNfEI5rgtOZj2mzmHhcX0I6wVu0Ve+W7dnks2LG3HBCcLbrYKOYTF75pG+JmAa1lxa9hxNuZU0I01X0iTnKbzJnIwjBYSK72huYppJi9kskbHG5jAa4DW5DXEXA9tlONkbLjpoWQwtysYLAcT1kk8yTrdexFKds5rEmcjVGDykFDsW7tYK6Tpi90UlgHObYhwHC7TzHWFMboownKDzFnZwjNYkiP4RwZDs9jmxZnPfbO91szrXsLDQAXOn3qQWRZXJScnlnYxUVhGp2/henrGZaiMPt4ruD2/ZcNR3cFA6zcfGT8zUvaOp7Gvt6wWq0SishfOHdZCdMJ8tFWUu45l/napxHUyMNJ9ZJUyw/gSkoyHQxXk/ePOd/qJ0b6gFIbLK7PUWTWGzkaK49EYDVlEVJcEREAREQBERAEREAREQBYIWUQGhxBgmlrdZ4xntYSNOSQDqzDiOw3ChFbuOaT8zUkDqkjDv+JpCtVLK6F9kO6ymdMJ9UU/FuNlv4VVGB2ROJ97gpLsHdFSQOD5S6ocNRnsIwfRjQ+u6nVlmylLU2yWGzkdPXHlI+GRgAAaAcLaaDgvtEWcvCIiAIiIAiIgCIiAwtRi2udDQ1MsZyvZE9zTpo4NNjqtuVAN6GH5pYX1DKl8ccMLy+EF2SS13G+VwFyNNQeCsqSc0mV2yai8Ht3WbXlqKHNPI6RzZXsDnWLsoy2BI48TqpjmVRbpsPTPyVTal7ImSPDoRmyvIaOPhZdbjlfwVr9o4mqodsVbadz5Hvc6CJmYuaHHLkIYdPBsbe/S602Ub7JKL+fkZ4Xba4uSLtD0uoHgvCdbTSS1FZUl5fGQY875PCuHBxLjYWsQLDzjqtduV2hJK2q6WR77OiIzOLrFwkzEX4XsPYqXTw2nnGP5LVbyk11LNul1r8RTFlJUOYSHNikLSOIIYSCFDtzdc99DKZHuflmIGZxcQDHG4i5N+JJ9agq24OfzJuaU1EsG6ZlTtLU1m26mYR1Bp6ePg1pd4pJDbtaQXuNiTc2Xslwxtage19HO6qZfVhcbeuORxFu1rr9ytdCXDlz8CpXt8qPHxJtj7aT4NnVEsLix7WtyuFrjNIxpIvzsSvw3cbUkn2fFJM4veS9pceJDXkC/WbW1Ub3p4endDJV/KHNjZHGH093ZL52g2s4NOrgbkHxQvw3TYdmyR1fyl3QnpG9AM2S9yy58LLx8LQXU9kewznnP2iO+XbYx4FphZWAsrGawiIgCIiAIiIAiIgCIiAIiIAiIgCIiAIiIAiIgCIiAIiIAiIgCIiAwtFjv6sq/QyfCVvlocdn9WVfoJPhKnX315kLO6/Ij25r6vd6aT4WLQ4bjBxNUX1sZiOw2YL+wu9q325r6ud6aT4WLR4Y/pNU/13/TW39dvkY13a/MtWp8R32T9xVX7i/Fq/wCp+GVWm9txbrVMYa2r/wDCV88FW13RSWs4C9w0u6OQDzm5XEG3Aqmn1q5xXXgtte2cZPpyWrig/oVT6GT4HKGbkh+hTem/6Ua/HGW9KmfSyQ0pdJJK0svkc1rQ7Rx8KxJtewHNbTAOxpqLZbz0d5355mxHQ5sgEbD1EhrbjtXdsoUtSWG2jm5TtTXRI021d3tXSTvqdkSWDrkxEtDgCb5QHeDI2/AOsRyX67H3svjl6DakBhdoC8NcAO10btQO0XX3sDfDGbx7QjMMjTYlrXOb3FnjMPZqtFvFxRBtEwQUTHSyh+j8habFpHRtvqQTYm+gyj1XRhOT22x/9fD6lcpxj61b5+BPd5jwdk1BBBBbGQRzHSxr8N031XF9qX8Ry/HGdGYdgvicbmOKFhPK7XxA+rQr9t0/1XF9qX8Vypx+Q1/yLf8AMv8AqTELKBFkNQREQBERAEREAREQBERAEREAREQBERAEREAREQBERAEREAREQBERAF+c8DXtLXgOa4EEEXBB0IIX6IgPLs7ZcVPGI4GNjYLkNaABc8Svzh2JC2Z07YmNmeLOkDQHuGnE+oexe5F3LOYRiy8m0NkRTtyzxskb1PaHW7r8F7EXE8dA1nqaigwjRwOzw08THDg4MGYdx4hbbKsoutt9Qkl0NZtHDVNUG88Ech63MBd/NxX1szDtNT3+TwRxk6EtYASOq/FbFF3c8Yyc2rrg/CromSsdHK0PY4Wc1wuCO0LFDQRwsEcLGsY3RrWizRrfQd916EXM+BLHiERFwBERAf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10" descr="data:image/jpeg;base64,/9j/4AAQSkZJRgABAQAAAQABAAD/2wCEAAkGBhQSEBQSEBQVFBQUGBgVFRcXFBQUFBUUFhQVFBYVGxQXHCYeGBojGRgUHy8gIycpLC0tFh4xNTAqNSYrLSoBCQoKDgwOGg8PGjAkHyQpLSksKiwsLCwsKS8sLCwtLCwsLCwpLCksLCwpLCwsLCwsLCwsLCwsLCwsLCwsLCksLP/AABEIAJkBSgMBIgACEQEDEQH/xAAcAAEAAgMBAQEAAAAAAAAAAAAABgcBBQgEAgP/xABOEAABAwIDBAQJCAYGCgMAAAABAAIDBBEGEiEFBzFBE1FhcSIyNEJzgZGhshQjMzVysbPBJCVSU2KSNoOTwtLwF2OChKK0w9Hh4hVUo//EABkBAQADAQEAAAAAAAAAAAAAAAACAwQBBf/EADMRAAICAQMBBAgGAgMAAAAAAAABAgMRBBIhMRMyQXEFIjM0UWGB8BQjQpGhwUPhYnKC/9oADAMBAAIRAxEAPwC8UREAREQBERAEREAREQBEXy4oDN15K3asMJaJpWRl5yszuDczuoX4lQ7D2Mp5tsVNJJk6GPpAwBtnAxua0eFzuCb+paLfb9LR90vxQrRChuahLxWTPO5KDlH44LZWV8NX0FnNBlEWMyAyiwCsoAiIgCIiAIiIAiIgCIiAIiIAiIgCIiAIiIAiIgCIiAIiIAiIgCIiAIiIAiIgBWnxTBUvpnNontjmuLOdwsDdwuQbEjnZbhfJRPDONZRQOxKKvdtOdlPK1tWOk6V5LQDZzc+uUjV1uS32+LO35B0xDntjfnI0BeDDmIHIE3svRg3+kdZ/vH4sab7x87R90vxRL1t2b45Xh/R5m3FMn8z0k7arm9PC9lLE7woo8wa8t80klhOo5m3cAs4Qx1VR1nyDaQ8NxyteQA4PtdoJbo5ruRHOysyNgAAHAWA7hoFVG8ZttuUJGhPye567VJA9yzVSVrcHFdOC+yLrSkn4k8xjixlBT9K8ZnE5Y2XtmdYnjyaALkqE09Pt2saJxM2na7VjNGaHUeDlcQOHjG68m9+r/WFIx7S+NjA8sHF2aYhwHaQwD1rct3ugcKGp9n/quwrlGClCOW/iJzjKbUnhI+MN45qoKsUO1WgPcQGS2AuT4tyLNc1xFg4WsdCOqyQVRmPcSnaHQuipJ45Is1nFhdcGxA8EX8YAq7aNxMbC4WcWtLhzBsL+9VXwSSljDfVFlEstx6/M/dERZjSEREAREQBERAEREAREQBERAEREAREQBERAEREAREQBERAEREAREQBYLllV7vk2vLDSxxxEtEzy17hocobfJcdf3AqdcHOSiiFk1CLkycQbUie4tZIxzm8Wte1zh3gG4X7krlmlqHRva+Mlj2m7XN0II6iF0vh6sdNSQSyCzpI2PcLW1c0E6d+tu1aNRpuxw89SijUdrlYK2wd/SOr/AN4/EjWd9p+do+6X4olYNDhOnhqpauNhE0tw45nEeEQXWbwFyAT3Jt7CdPWGJ1QwuMRJbZzm8bEg24g5W6diK+KsU/gsHHRLs3H55Ns0qqN5J/XdB/Uf8yVbIC0+1MJ09RURVErCZIbZCHOA0dmbcDxrO1CqpsVcssttg5xwiG73tkSDoK6EXNObP7BnD2OPYHXB6sykGxN41FPEHOmZC+3hMkcGOaeYu6wcO0KTuiBBBFwdCDwI6lFK3dXs+R2boiwnUiOR7G/yg2HqspRnCUVGfh0aIyhKMnKGOfiePbO9WBkjIaNpq5HuDfAJDBc2sHWOZ3dp1kKctWn2Jg+lpNaeFrXHQvN3vI+265W5AVc3DpBFkFLrIyiIqywIiIAiIgF18PlAF3EADUkmwA719EqoN9W1pOmipgSIuj6QjgHuL3N16w0NGnaraq+0ltKrbOzjuLXpdoxygmJ7Hgccrmut7CvSuZcObVkpqmKWEkOzNBA89pcAWEDiCF0yFZqKOxaWc5IUXdquhlERZjQEREAREQBERAEREAREQGEuvieTK1zuoE+wXXNu1sV1FRM6Z80gJN2ta9zWsbfwWgA2Glloo07uzh4wZ7r1VjJ0pdC8dYVCz70at1JHTteWvAIfNf514v4IB8024niexRKadznZnuc53W5xcfaTdaI6CT7zwUS1sV0R1RdLrnbDWPKmjeMr3SR+dE9xc0jnlJ1YeojTsUgxbvalm+borwx21eQOlcSNQD5gHC41PWFB6GxSwv3JLWQccsugvHWPas3XLE9Q57sz3Ocf2nOLj7TqtrsPGNVSOBhldlHFjyXxu7C0nTvFirX6Pljhla1yzyjpJarEWHoq2B0E4OU6gjRzXDg4Hr+8aL8cI4mZXUwmYMpvlkZe5Y8WuL8xwIPUVrd5uIJKShLoTlkke2MOHFtwXOI7bAgd91hjCW/auGbJTjs3PoR/Z+5KNsodNUOkjBvkEYYXdjnZjp12tfsVlRRhoDWgACwAGgAAsAByC5s2Ziqpp5hMyaQuBuQ573NeOJDgTqDwXSFLUB7GvHBzQ4dzgCPvWnVwsi1veSjSyrknsWD9lglRnHGNmbPiBtnmffo472vbi5x5NHv4d1IbZxXVVTiZ5nkcmNJZGOwMBt7blQp0srVnoiV2pjW8eJ0o14PAhfV1yzSVr4nB0T3sdxBY5zT7W2Uuqd6VVJRfJ3OIlzAGZvgudFY3GnB2a3hC2nUVdPQTT9V5Ko62L6ovhFzlhjFtRTVMb2yyOaXtD2Oe5zXtJAIsTxtwPELotx0We+h0tJ+JopvVqbRm6zdc2bbxZUVMzpXyyAEkta17mtY3k0BpHLmtvT7zaplF8mbI4yZjaYm72xWFmgnne+p4D3XvQzwnko/Gwy1gvy6XXMlNiGpjkErJ5Q8G9zI51+8OOo79F0VsnaolpIqh9mB8TZXXOjQWBx16hqqb9NKnGecltOoVufkbFYLx1hUtjLetLM50VE4xQjTpBpJJ2g+Y3q59duCgMtQ55zPc5zutzi4+0lXV6GclmTwVWa2MXhLJ1RdYuudsNY6qaN7S17nx38KJ7i5pHO19WHqI9YK/LEeMJ6ud8hkkay56NjXlrWN80WabXta560/AT3Yzx8Tn42G3OOTo9RzGGCodoRtEhLHsvkkaAS2/EEHxmnTRafdJt2Woo3iZxe6F+QOcbuLS0OAJ52uRrysvFvixJLAyGCFzo+lzOe5ps7K0tGUOGouXa9yphVONuyL5L5WRdW9rg/fDG6OKmnbNNKZyw5mNyBjA4cHEXJcRy1srBXP+AsVTw1sLeke+OV7Y3sc4uBzkNBF+BBINx2jmr4r6rooZJDrkY53flaT+SlqoTU8TeSOmnBwbisHoul1zPXYnqZpTM+eTOTcZXua1vMBoBsAOHqW32nvKrJqeODpCzK20j2m0kp1AJcNQLW0HE37lY9BPjD/0V/jYc8HQBeOse1ZuuVpJCTdxJPWSSfadVuNg4zqqRwMUri0cY3kvjPZlJ07xYqUvR8kvVkRjrk3yjpG6LS4UxKyup2zxi3mvYTcseLXaT7CDzBC3DnAC5XnyTi8M3xaayj6usOcBxKqLGm9l5e6HZ5ytGhmsC53I5AQQG/xHjytoVXFVXSSkulkfITxL3Of95K3VaGclmTwY7NZGPCWTqQOWQVzBs/bc8Ds0E0kZH7LyB623sfYrYwFvR+UPbT1lmynRkgFmyHgGlvmu7tD2cFC7RzrWU8o7Vq4zeHwyyEWA5ZusZsPPX/RSfYd8JXLLeA7gupq/6KT7DvhK5ZZwHcF6vo7pL6Hma/rH6k73Y4IjrXSS1AJiiIaGgkB7yMxuRrYC2n8QU72/uqpJYXCnjEMoByOaXWzW0Dmk2Iv614tyQ/QpvTn8KJWGVm1F01c8PoX0UwdS46nKr2EEgixGh7CNPvupTu8wi2vqXCQkRRNDpLGxcSbNYDyvYknqHao/tX6eb0kn4jlZW4wa1fdF/fXp6ibjS2jzqIKVqTJTtHdbQSRFjIRE63gvYXZgeRNyc3cVRVfROhlkif40b3MPVdpIJH+ea6kK5vxz9ZVfpXfksmhtk5NNmvW1xUU0S7cjWkVFRF5ro2vt2sflv7H+5SDfX5DH6ZvwSKL7k/LpvQH8WNSjfX5DH6ZvwSKNixqkdhzpmUoeB7iuntkutTQnkI2fA1cwnge5dHV0xZsp7xxbSEjvEF1br1navmV6J43P5FE4s266srJZydCcsY6o2mzB7Ne8lerBWD37QnLAckbAHSPtewN7NA5uNj6hdR0BXhuZpWt2eXjxpJXkn7NmD3D3q6+fY1er5FNMe2t9Y+JtzNGY8rHTNf8At5w7XrLbWPcqlxHsGSjqHQS2JbYhw8V7DwcP+3I6LpqyqfflSNvSy+cekYe0DI4e8n2rHpNRNz2yecmzVUQUNyXQq+l+kZ9pvxBdSv8AFPrXLdL9Iz7bfiC6kf4p9an6Q6x+v9END0kcrFe7YuxJqqURU7M7zqeQaP2nE6ALwq3tx8I6GpfbwjI1t+wMuB7ST61tvtdVe5GOmtWT2s+sP7mImWdWSGV3Exsu2PuLvGd7u5fe9/bfQUsdJF4PTeMBpaFlhl7ibDuaQrJsqP3yzE7Ra3k2FlvW+Qn7gvMolK65b38z0b4xpqe1EEAuQBck8Lak/wCbhW5hzc3F0TX1znukcLljHZWs7LjVzhz5KBYApRJtOla7h0mb1sY5497QujLLRrb5QahF48SjR0xknKRS+PN14pYjUUrnOjb9Ix1i5gJtnDuYB4g9/Wq7XUm0aYSRPjdwexzT3OaQfvXLdlZorpWRal4FesqUGnHxLg3H+T1PpW/hhazfl9NS/Yl+ONbPcf5PU+lb+GFrN+X01L9iX441RH3t/fgXv3VffiQXDPl1L6eH8Vq6IxH5HUehk+By52wz5dS+nh/FauicR+R1HoZPgcmt9pH78Tmj7kvvwOYxwHd+Sn27PAcdZnnqbmGN2RrAbZ32DjcjzQCNOd+xQFvLu/JXjuZH6uPppP7q1aubhVwzPpYKVnJ7NqbrKGWMtZEIXW8F7CQQe0EkOHYVRe0aF0M0kL/Gjc5juq7Ta47+K6jXOWPPrOr9Kfhas2hsk5OLZfra4pKSRLNyNcRUzw+a6MPt/Ex+X7n+5SPe/iMwUrYIzZ9RcOI4iJts/dcuaO4lRLcp5fJ6A/iRrG+iYmvY3k2FtvW95P5Lsq1LVfyIzcdNn6EFpqd0j2xsGZz3BrR1ucQAPbZXdh7dPSQxj5QwVEpAzOcXZAeYawEC3fcqldm7QfBKyaIgPYczSQHAHrsdFJf9Ku0f3zf7GL/CtGprtswoPCKKJ1w5msk0xpupgML5aJvRyMBd0YJLJANSAHHwXdVjbkqea/mNOYI0PYe9Sw71Noc5m/2MX+FRNzrkk8Sb+sm6lp4WQjtseSN865PMFg6F3e4iNZQskebyMJjk7Xtt4XraWn1qTWVXbjS7o6oa5c8dvtZXA+4MVo2XjXxULGketTLdWmz8K/6KT7DvhK5ZZwHcF1NXD5p/2XfCVyy0cFv9Hfq+hi1/6fqXTuS8im9OfwolYZVe7k2n5DKSOM5t6oovzurCKw6n2svM2af2SOXtq/Ty+kk/EcrK3Gcavui/vqttrsIqJgdCJZAew9I5WTuNb5WeXzQ9fzmi9bVewfkjzdOvzi2Fzhjr6yq/Su/JdHrnHHjbbTq7/vT7wCPcQVh0HtH5GvXL1F5kk3J+XS+gP4salG+zyGP0zfgkUY3Jj9NmP+oPvlj/APKlG+oXoIz1TN97JFZb70voQr92ZSZ4HuXSzaTpdniL95Thn80OX81zSToe4rqHZTCIIgdCI2A94YFP0g8bWQ0KzuOYHNINjoRoe8aFWvuWxCwNko3mzsxliv5wIAe0doIB/wBpR3ejhN1LVOnY35idxcCBoyQ6uYe83cPWOShbJC0hzSQQbggkEEcCCOBWmSjqauDPFuizk6qLlSG97ETKiqZDG4OZThwcRqOkeRmAPOwa0d91G5sZ1r2dG6qmLeFs1iR2uGp9q1HRnLmsbXte2ma17X67a2VGn0nZy3SZdfqu0jtij7pfpGfab8QXUj/FPrXLdL9Iz7TfiC6kfwVfpDrH6/0WaHpI5WVw7jvJqj0o/DaqfI61cO49v6LUHrmHujbdaNb7H9ijSL80soqm99uzy2qgmto+Msv/ABMcT9z1cqj2OcMCupHRaCRvhxOPAPb19hBIPevK09nZ2KTPSvr31uKKC2FtQ01TDOBfontcR1t84etpI9a6U2ftGOaNssTg5jxdpHMf5+5cxVdI+J7o5Wlj2GzmkWII7PzXr2XiOpprinmkiB1Ia7wSevKbi/bxXq6nT9tiUWebRf2Laki+sc4kZR0ckhcA9zSyIc3PcLC3YPGPYFzmAvXX7TlqH555Hyv4AuJcbdQHLuC8z2kEgggg2IPEEcQR13U9PR2Kw3yyF93avOOC39x/k9T6Vv4YWs35fTUv2JfjjW03Hj9GqT/rWj/82rWb8mnpqU8skvxRrHH3t/fga5e6/fxIHhny6l9PD+K1dE4j8jqPQyfA5c74XbeupQOPTxe6RpXROIGk0lQBxMUlv5HJrvaR+/E5o+5L78DmJvAd35K8tzP1cfTSf3VRreA7lee5pv6t75pLf8I/7q/Xey+pTo/aE6K5xx59Z1fpT8LV0cucsfNttOrv+8+9rT91vasug778jTru4iQ7lPL5PQH8SNevfds4ieCceK9hjJ/iYcw9ocf5SvLuUafl0p5CA+q8jLfcfYrQxdhttdSvgdo4+FG79iRviu7uR7CVO6zs9RuI1Vuen2nO+zJY2zRumbniDm9I3UZmX8IaEG9rq86Ld9suWNskcDHMeLtcJJSCDz8dUdtTZclPK6GdhY9mhB6uRB5g8ivTsjE9TS+TzPjB1LQbsJ68rrha76pWrNcjLTZGt4mi7v8ARls7/wCsP7Sb/Go3tqj2DSv6OVjS+9iGOnkLftZXeCezioDtHHtdO3LJUPynQhuWO/eWAErQsaSbC5J0AAuSTyAGpPYqYaWf+Sb/AHLZ6iH6Ir9jpXDUNM2nYaIMELhmbk4G/Ek8SeRvrotqonuy2HLS0AZPo973SZDxYHWs09ulz2uUsXlWLEnzk9OvmK8AQq92vudp5pnSMkkhDjmcxoa5tybnLfxe7UKw1hIWSh3Xg5OuM+8jX7D2LFSwNggFmM7bkkm5cTzJK2BRZUG2+WTSS4RBMSbqYKud07Xvhc83flDXNc7TwrHgTz61I8M4YhoYOigBtfM5ztXPdYC55cuA0W3RWStnJbW+CEaoRe5LkKG4t3awV0nTF7opLAOc0Ah4Ggu08wNLhTJFyE5QeYs7OEZrEiP4RwZDQRubFmc59i97rZnW4DTQAX4LY7Z2PHVQvgmF2P462IPEEHkQdV70XHOTe5vkKEUtqXBXmy9zdNFM2R8skrWnM1jg0NJBuMxHjDs0urCCyviUnKbcbG3fy967OyVneZyMIw7qNXtavpHXpqmSE5xYxyPYCQeHgk91ufUoXtPcpA92annfED5rmiVo7jcG3eSqn2k2TppPlGbpcx6TNxz3149vDssvfsjF9XSi0E72tHmE52fyuuB6rL1IaWyEc1zPOlqYTeJxLCotyEYcDPUueBxDIwwn/aJdZaXeq2ng+TUVM1rRCHveBqQXhobmJ1LiA4m+uoWsqd6e0HtLema2/NsbGu/m5KKSylzi5xLnONySbknmSSra6bXJStl0K7La9u2tdT1bFpDLUwxt1L5WN9rxddPqo90WDnGQV0zSGNBEAIsXOIsZLfsgEgdZJ6lbyw62xTnheBs0dbjDL8Sv9uboKeed0rJHw5yXPa0Nc3MTckX8W515hS3YGwYqOBsEAIa3W5N3OceLiesrZIssrZyW1vg0xqhF5S5MrBCyirLCP4lwTTVw+eZZ4FhIw5XgdV/OHYbqETbjBfwKshvU6EE+0OA9ytZLK6F9kOIspnRXPloheGN1tNSPEri6eVurXPADWHrawaX7Tey8+It0sFTO6Zsj4S85nhoa5pdzcL8CVPETt7N27PI7CvG3BqsNYbiooBDDe18znON3OcdC429XBfjirCkNfEI5rgtOZj2mzmHhcX0I6wVu0Ve+W7dnks2LG3HBCcLbrYKOYTF75pG+JmAa1lxa9hxNuZU0I01X0iTnKbzJnIwjBYSK72huYppJi9kskbHG5jAa4DW5DXEXA9tlONkbLjpoWQwtysYLAcT1kk8yTrdexFKds5rEmcjVGDykFDsW7tYK6Tpi90UlgHObYhwHC7TzHWFMboownKDzFnZwjNYkiP4RwZDs9jmxZnPfbO91szrXsLDQAXOn3qQWRZXJScnlnYxUVhGp2/henrGZaiMPt4ruD2/ZcNR3cFA6zcfGT8zUvaOp7Gvt6wWq0SishfOHdZCdMJ8tFWUu45l/napxHUyMNJ9ZJUyw/gSkoyHQxXk/ePOd/qJ0b6gFIbLK7PUWTWGzkaK49EYDVlEVJcEREAREQBERAEREAREQBYIWUQGhxBgmlrdZ4xntYSNOSQDqzDiOw3ChFbuOaT8zUkDqkjDv+JpCtVLK6F9kO6ymdMJ9UU/FuNlv4VVGB2ROJ97gpLsHdFSQOD5S6ocNRnsIwfRjQ+u6nVlmylLU2yWGzkdPXHlI+GRgAAaAcLaaDgvtEWcvCIiAIiIAiIgCIiAwtRi2udDQ1MsZyvZE9zTpo4NNjqtuVAN6GH5pYX1DKl8ccMLy+EF2SS13G+VwFyNNQeCsqSc0mV2yai8Ht3WbXlqKHNPI6RzZXsDnWLsoy2BI48TqpjmVRbpsPTPyVTal7ImSPDoRmyvIaOPhZdbjlfwVr9o4mqodsVbadz5Hvc6CJmYuaHHLkIYdPBsbe/S602Ub7JKL+fkZ4Xba4uSLtD0uoHgvCdbTSS1FZUl5fGQY875PCuHBxLjYWsQLDzjqtduV2hJK2q6WR77OiIzOLrFwkzEX4XsPYqXTw2nnGP5LVbyk11LNul1r8RTFlJUOYSHNikLSOIIYSCFDtzdc99DKZHuflmIGZxcQDHG4i5N+JJ9agq24OfzJuaU1EsG6ZlTtLU1m26mYR1Bp6ePg1pd4pJDbtaQXuNiTc2Xslwxtage19HO6qZfVhcbeuORxFu1rr9ytdCXDlz8CpXt8qPHxJtj7aT4NnVEsLix7WtyuFrjNIxpIvzsSvw3cbUkn2fFJM4veS9pceJDXkC/WbW1Ub3p4endDJV/KHNjZHGH093ZL52g2s4NOrgbkHxQvw3TYdmyR1fyl3QnpG9AM2S9yy58LLx8LQXU9kewznnP2iO+XbYx4FphZWAsrGawiIgCIiAIiIAiIgCIiAIiIAiIgCIiAIiIAiIgCIiAIiIAiIgCIiAwtFjv6sq/QyfCVvlocdn9WVfoJPhKnX315kLO6/Ij25r6vd6aT4WLQ4bjBxNUX1sZiOw2YL+wu9q325r6ud6aT4WLR4Y/pNU/13/TW39dvkY13a/MtWp8R32T9xVX7i/Fq/wCp+GVWm9txbrVMYa2r/wDCV88FW13RSWs4C9w0u6OQDzm5XEG3Aqmn1q5xXXgtte2cZPpyWrig/oVT6GT4HKGbkh+hTem/6Ua/HGW9KmfSyQ0pdJJK0svkc1rQ7Rx8KxJtewHNbTAOxpqLZbz0d5355mxHQ5sgEbD1EhrbjtXdsoUtSWG2jm5TtTXRI021d3tXSTvqdkSWDrkxEtDgCb5QHeDI2/AOsRyX67H3svjl6DakBhdoC8NcAO10btQO0XX3sDfDGbx7QjMMjTYlrXOb3FnjMPZqtFvFxRBtEwQUTHSyh+j8habFpHRtvqQTYm+gyj1XRhOT22x/9fD6lcpxj61b5+BPd5jwdk1BBBBbGQRzHSxr8N031XF9qX8Ry/HGdGYdgvicbmOKFhPK7XxA+rQr9t0/1XF9qX8Vypx+Q1/yLf8AMv8AqTELKBFkNQREQBERAEREAREQBERAEREAREQBERAEREAREQBERAEREAREQBERAF+c8DXtLXgOa4EEEXBB0IIX6IgPLs7ZcVPGI4GNjYLkNaABc8Svzh2JC2Z07YmNmeLOkDQHuGnE+oexe5F3LOYRiy8m0NkRTtyzxskb1PaHW7r8F7EXE8dA1nqaigwjRwOzw08THDg4MGYdx4hbbKsoutt9Qkl0NZtHDVNUG88Ech63MBd/NxX1szDtNT3+TwRxk6EtYASOq/FbFF3c8Yyc2rrg/CromSsdHK0PY4Wc1wuCO0LFDQRwsEcLGsY3RrWizRrfQd916EXM+BLHiERFwBERAf/Z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12" descr="data:image/jpeg;base64,/9j/4AAQSkZJRgABAQAAAQABAAD/2wCEAAkGBhQQDxEUEBQUFRUUFBYYFRgYFxceGBcfFxcgHhoZHBgYHCgeHxslJRUWHy8iJCgpLSwsFx4xNjAqNSYsMikBCQoKDgwOGg8PGi0hHCQrMiouNSwyLyw0LC81KiwtLCwqLCksLCwsLCwsLCksLCwsLCwsLCwsKSwsLCwpLCksLP/AABEIAF4AugMBIgACEQEDEQH/xAAcAAACAwEBAQEAAAAAAAAAAAAABwEFBgQCAwj/xABEEAABAwIEAwYBCAcFCQAAAAABAgMRAAQFBhIhBxMxIkFRYXGBshQyNDVScnORFTOCobGzwSMlNnThFiRihJKiwsPR/8QAGAEAAwEBAAAAAAAAAAAAAAAAAAIDBAH/xAAiEQACAgEFAQEAAwAAAAAAAAABAgADEQQSEzFBIWEUUcH/2gAMAwEAAhEDEQA/AHjRRRRCFFFFEIUUUUQkTRNeXV6Uk77AnbrtS6yvm8v39+hXPKHI5KVtrAbCWzIUCOxPgYmnRC2ZN7AsYdtdIcSFNqStJ6FJBB9xX1mlZkTPLFnhjCFpdWpAJc5balJbBMypQEDbemDa4+w5bfKUuJ5OkqKyYAA6z4ERXXrZTOJYGEsqKyLHEy0UtIIeQlatKHFtLS2onpCyIjzrWpMilKle46sG6k0UUUsaFFFFEIUUUUQhRRRRCFFFFEIUUUUQhRRUTRCTRUTU0QhUE0VVZnunGrO4WwJcQ2ooETuB4d9dAycThOBmWk1hss/WWN/eb/l1leGWaLt6/Da3VvNrSouat9O2xB7t9o86ZeH5ZQzcXbwUom6KSoGITpTG3+tXZOElTMyvygMJR8KGU/odjYdrWVecqMzWLMpwZ1KANH6UKVAmE6daYBPcmYB96amWsvpsbVu3QpS0omFKiTJnu2riw/JLLdq/brJcbfcccVq2I1xsCPCBB610WjcT+wNRIAH9Smxq1xG5tXWFsWYQtspkOr7O2yhKYkbEelarL9utu0YQ6oKWltIUR0JA6jyrOjhySgNOXt2tgbcoqSJH2SsJ1EVrra2S2hKECEpACR4AdKSxhjAj1qQcmfaiooqMvJqJomqfNt26zY3DluJcS2SnaT5kDvIEmugZOIrHAzLeakUnuF2ZLt6+5anFutqSouaiSEkdCD3SdopwiqW1GptpiVWCwZEmiioqUrJooqJohJoooohOfELsMsuOK6IQpR/ZE/0pW4fxqXLhfYTGklsIUqZ7kqKpn1AHTpTHzN9BuvwXPhNIrh/hiLjEGEOjUjdRSeh0jYHyrbp60ZGZh1MWosdXUKe5fp40XeueUwU/Z7cx97V1849qvcS4zthhBYaKnVDtJWYS36kfO9B18q+3FfLrAsechtKFtrQAUiJClAEGO7efasvwlwZq4u3S8kL5TYKQekqVExVgKWr5NvUjutV+Pd3Oiy40XIWC60ytE9oJ1JUPGCSR7EUy28ztLsFXaJU2G1Ljv7I3SfAyIpecYsCaZNu80hKCsqQsAQFQJB9RuPejJbhOAYkD0BdjyltJNI9dboHUY+xksdHKMcy1yBxAN3dKZXbtNFaSpJbHh1Cp6nfrt6VfZ0z43hyQmOY8oSluYgfaUe4fxpZcKPrRv8Jz+AqpzBeKvcRdMyXXw2g9wGrQn2/1qh0ym3HgGYovYV/pM0zXGi7CwVtMKTO6QFg+gUVGD6g1YX/GlQeRyWUlmElerVr3+cBGwj0M1rbfhvYptw0WUq23Wfnk96tXUH06Uj8fws2tw+yTPLWUg+IiR+4iipaLiQB1OWNdUASe46c854NgwyplAWt75uqdIGmZMbnqNqyzvGhz5OjSyjnlRC5KuWAOhA6knwnaK88Wvo2HfcPwJri4b5DavkreuCooQ5oCAY1EAE6iN47Q2EUtddQq3uIz2WGzYpm2y9xEbew5y6uAG+UsoWAZClAAgJnczqG1Y+/40XBWeQy0hHdr1KUfWFAD0/fXy4suIZdt7RhIQ023zClOwKlqKR7gIP8A1VecMsjsLtE3Fw2lxbpJSFbhKQYEDpJiZ84rgSpE5GHfQnS9jtxqepyHjQr5NIZSLiY6q5ZH2vH9mfetNgOe+fhb126gAs6wtKZglO4ifGR16UvuKGVW7K4bUwNLbyT2R0SpPWPIg9PI1ZZX/wAOYj6ufCmuvVUaw6jsxVssDlWPQl1w+z8by5WythpoqSVpLYImOoVPU79a58a4tLt79bKWUFltYSokq1n7RHcPIQZjz2zXCP60T+E5/SqTNSJxG5Hi+R+ZAqnBXykEfMReZxWCD9zNXiHGi4Lh5DTSUA7awpSiPEwoD2rS5K4ni8cDNwhLbqvmFJ7C++BO4PlJmr+2ybaC0DPJRpKIO25kddXWfOkbYt8nEWwk/q7oJB9HIqaJVapCjGI7NbUQSc5j7zHmRqxYLrx74SkfOUfAClfd8aLkqJaaZQnuCtSle5BA/IfnXBxVxdT2Irbk6WEpQkd0qAUo+pkD2q/ytj2E2tqhC4W4U/2qlNEkqPUdOg6AeVcSlUQMV3Ewe5ncqGwBLXKHFZF04lq6QlpxRhKgToUfDfdJ9z60wJr86ZtVbG7UqwJ5SgFRBGhXeBPdsD6k1rLLi6pDTaVplSUJCjtuQIJos0m7DIJ2vVbchozsz/Qbr8Fz4DSV4WfWjH3V/DT1xC0DzLjaiQFoUkx17Qj+tYPJfDFdjd8511K9KSEBII67SZ8qjTYq1sD7LXVs1ikSx4s/VLv32v5grI8E/pV1+Ej4qY+bMA+X2bjGrSVQUnwKSCJHhtVLw/yGrDi6t1wLW4Ep7IhIA379yd/3UJYooZD3mcetjcGHUpuN36m0/FV8FVmSPqHE/Vz+Umtrn7J5xJltKF6Ftr1JkSDIggxXzy3kUW2HPWri9Rf1lxQGwKk6dh5QKZbVFIX3P+xWqY2lvMRa8Jx/ejf4Tn8BVNjNqqzxB0R2mbjWme8BepP5iKZ+SOGa7G5LzrqV6UlKAkR87qTPoK9Z4y5Z37+lNy01dpAEakyodwUmZnfbv3rR/IXlJ7GJDgYVjPw5lrb8SrFTAcU+hJ0yWye3PgE9SfSkjmHFPlVzcPRHMUVR4CIHvAFbNjg3cav7R5pKO9QkmPQ7VjMatW03LrdsdTYXobMzq6CZ8zNPp1qUnYcxL2sYDcMTe8W/o2HfcPwJq84LfQHf8yv4EV25xyOq/tbZCVhDjIESJB7IBBj0qyyRlf8AR1ryivWpS1LUYgSQBAHhCRWNrV4NnuZrWtubd5F/xowxSbph+OwtoNkx0UhRIk+YX/21acNc927dmm3unEtKaJCSswlSSZG52kTHsK3uO4G3eMKZeEpV3jqkjooHuIpXX3Bd8LPJebUidtYIV7xsaeuyuyvZYcYivXYlm9BnMr+J+a2724bSwdTbIPaHRSldY8gAN/M+FWGV/wDDmI+rnwprsVwX/wB2gPTcagZIPLjvTHX3rTYFkQMYY9ZuL1F7XrUkRBUIEA+ECne2oVhFPRiLVYXLMOxF3wk+tE/guf0qmzL9aXH+Y/8AIUzMjcNl2Fyp510LISUoCQQNzuTPoK5cW4UKexAvpdAaW4FqTp7Q6EgHp3U/8hOUnPzEXgfjAx7GMz8xP3R/Cvzqv60/5z/21+jAIFLY8JlfpDn80cnnc3THb66tM9Ovf4Vm01qpu3TRqK2fbiZTiphSmcSWsg6X0pWk90gBKh6iB+YqzyxhmDXDCC+sMvRC0reKRI6lJUYIPXbxpmZkyyzfsFp4HxSofOQfEUtLzgvcBR5Tzak92oEH3jarV3q6BWbaRIPQyOWAyDPhjbeCW5AaS7cHv5bpKR+1MH2rb4bh+HLYaUhlOlTaCmU7wUgiZ74rPYNwXhQN29qSOqGxE+RUd49KZLOGtoSlKUJCUgACOgAgCpW2oPgYmUrqY/SoE66iKmisU3yIoFTRRCFRU0UQkEUnM48Lrn5Q69bw8lxZXEgLSSZjfYjw38KclRFVqtas5ElbULBgz8+HLuKKHLLV2R9kqVp9N1aYrYZG4WrQ6h+9AGghSGgQdxuFKI22PcKacUVZ9W7DAGJFNKqnJOYAUVNFZJrkUVNFEJFBqahQohKlGY0G/VaBKtaWQ6VbaYJiPGf/ALVprpb22X0/7QOJ5r3ZZQ9+s3JK50Ex+r/4a85Vwt+9fui7cvJZZu16UIVBUQe9RnsgQI9auax2D5M4tPRHsZc0aqyWRrpa3sSC1qUE3ZCZJMDSNhPQVw2mIPm+xoNErU2lHJQTsFcoRAPnS8ZyRG5RgGbvVVTeZkQ1e29qUqKn0rKVCNI0Jkg9+8GsBl5pF0lH94XDV+D20OKjcHcBogAp9K68wYAFY5YpLr39sl1SiFwUlCCYRt2UnTuPM04qAJBPkQ3EjIHojLqa8oEV6rPNMKKKKIQoooohCiiiiEKKKKIQoooohCiiiiEKKKKIQoooohMixh7gx510oVyzaISFx2SQrpPjU5Bw9xoXvNQpGu7cUnUI1AxBHlWtopy5IxJisA5mBtFv4beXs2zrzNw5zULaAUQYgpUmZHSveAWV2kYhe8jS/cEFplZAMIEDUR0Jit3RTGz8i8X7FfmYu4iylsYa83dak6XVBIDRChqVzAdxANXV7hL36Wwtela0tMuhxyNgS2RufEkj8621FHL4BOcI9MgVNFFSl5//2Q=="/>
          <p:cNvSpPr>
            <a:spLocks noChangeAspect="1" noChangeArrowheads="1"/>
          </p:cNvSpPr>
          <p:nvPr/>
        </p:nvSpPr>
        <p:spPr bwMode="auto">
          <a:xfrm>
            <a:off x="368300" y="149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8" descr="data:image/jpeg;base64,/9j/4AAQSkZJRgABAQAAAQABAAD/2wCEAAkGBhISEBUUEhQVFBQUFxQUFRQXEhQQFRUUGBQVFRgYFxQYHCYgFx0kGRcXHzAgIycpLCw4Fh4xNTAqNSYsLCkBCQoKDgwOGg8PGjMlHR8sLC8pLS8qLCwsLCoqLCwsLCksLCwpLCwqMikpKSwsKSksLCksKSksKSwpLCksLCwsLP/AABEIAJAAkAMBIgACEQEDEQH/xAAcAAACAgMBAQAAAAAAAAAAAAAABQQGAQMHAgj/xABAEAABAwIDBQUDBwsFAAAAAAABAAIDBBEFEiEGEzFBUQciYXGBkaGxFBUjMpLB0TNCQ1JicoKy0uHwCKPCw/H/xAAaAQACAwEBAAAAAAAAAAAAAAAAAgMEBQEG/8QAJREAAwACAgICAgIDAAAAAAAAAAECAxEhMQQSQVETYSLwcYHB/9oADAMBAAIRAxEAPwDuKEIQAIQhAAhCEACELF0AZWCsZlm64B4lNgUuwavL2AO1Otz6pjINCq7gDrOt0Lh71BVayyvvZLK3DZZF4lkABJ0AXslJ8Vqc7t2OA1f9zfVPkr1QkztknD64vuTwce6OjeA/H1TFQqCntqVNTymlpnH3wCEITHAQhCABCEIAFgFBS7EqiRlnMs4c2nj6FJdeq2dlez0MboSqjx+N+h7rujtPemYcuTkm+jtQ57FU9c6OezicjwLeDhx9qaRuuFAxih3jDbiNQfFacFxDMMrtHDQjxUc05ty/nokc+07X+xuVWMJNpnD9s/FP6utbGLuIH+clVKava2ZzuRcT10UGfNE5J2/skw46qK0vos2J1+7bpq52jR49T4BQcPornXXW5J5nmoHyzfTF1/2WjoOZ9VZKWINaApsVLI/f4+CO5cL1+fk3NFlm68PeALk2CiDGIi7KH3J6Xd7wpnczxsiUt9InoWGuuspzgIQsEoAysXUavxOKCN0kz2xxt1c97g1o9Sua4v27QmQxYfTy1j+GYAxs9BYuI9AjsHwdTJXh8YIsVyOLbzH394UlLGOTXucD/PdTIe1qrp9cQw9zWc5qd+9aPEsP9SZxXehFct62XqtwMO4f56pc2SeA6Xc3ofuKY7PbWUtdHvKaVsjdMwBs5p6OYdW+qZSRNcNVVvDLe1wyzOWlw+UQKPHI5ND3XdCl2MM3cjXRnvu0t1HipWIYK0gkchdLMMgv3ySeTb66LO8vLeOfR876ZZwTD3S4/Rtho7nNJ3nHrqAtz6Rh/NHst8FussrIfPZY2xRVYcWd5h4anqPJbhtJKGhotf8AWOqYEJA6ACbKeAd/dT+NVK1EvSY9NXDdLbRue6WY94ud8PYm2GYO4G50TikpmhosApK9DjwRHPb+2ZV5qrj4CNlgvSxdAVgiMpTtNtFFRUslRMbMjHAcXOOjWt6knRNiuJdt1e6qr6TDYzppLJb9ZxIBP7rA538QXUtg3oSQw1WOzfKa17o6VrjuYGmwOtrN+BkOp5eF2oMOhgZkhY2Ng4gAD7Tufqt1PTtjY1jBZrAGtHQAWC04hh0U7N3KwSN0OUk8Rz0IPBaMY1MmRkyvJXfBh+LQN+tNEPOVg+9KZduqNtQYXSsAyB5lztdHe/1Li/esvMezmFibciCDe5c+7Ic52Xqbny9qVY9hVPT4jQOEMbWSGSFzQxuUk/VOXgT3x7FyqrR2YjeuSBicNHJO2XDKlsVYT3WMD2slPThZpPO/dPO3FWnY/bh9QTBNmhqo7h8ZJbmtxc1p8OI9eHD1JjtFCJsjoGyQtcXsAZE64aTlGgzXNhp1Vdnwyor6OOtDRDWsJfEWAtL42nujU8dDlJ8uBVPyPFnL32XvH8qsfHx+zp81ROGm73WI80xo29xtuFkg2I2vZiVEQQGzs7kzOGV/IgdDYnwsRyTPDqu3cdoRw/8AfMFeY8/D+K1ro3MN/kj9pjNCwEKidBVyrqRvSRfUm1vDROMRqwxh6nh+KV4XJHvA52o4XtwU3jwrtez4H3Uw6ns3R4xO3g8+out7dop+o+yrFHRxPFwAR6L180x9FtLxeOLZSryOeYQkpMfmLgCGkeVlZYX3F1HZhkYPBSmtsrePH6LvZXu1T4WjJXAqWT5TtJWzHUQ52N8MuWEe7MV30r572AF8QxInjvHe+ok/BWsK3aK2Z6xsvqUYvsrBUPEjt4yRosJI5DG6w4A242TdC0mk+GY6bnlCrCNmYad7pG53yvFnSyPMkhGmlzwGg9g8lW+1i7aeCQcY57j7BPxaFdpZmtF3Oa0dXODR7SVTe0+RkmHnI9jiySNxAexxtq06A+KiyaUtInwtvImyzy4RTyvEr4YnvIDg90bXO1AI1PH1upqX7O1O8pIH8bxR38w0NPvCXY5t7SUtw5+8kH6OOzyD4u4N9qfcpbYnrdP1E+PyOwvEGV0I+inO7qGDhc6k26kDMPFp6roLAZW71pDmkZs3Ii2hHhZcsqKuvxhuSONsNKXA3PeLi06d7i4jwAC6JsjgMlHTCmdI6QZs3eAblZp3QAToTc6nmsPzox5Odb+v8s3vCrJC0/6kMIcQezS9/A6r1JjDybDj4N6+JTz5rbunOI1sSPQKJs/StLrkLLXgQsilt9F9+T7Q7SQodA51t4CLkcyfarLFgbHRjKpeLYeHxEAajUeYUXZ6ru3KeI09Vdx45x08euHyv+la7q5V75QvMM1ObsOnQ6hOMOxxkmh7ruh+480xlhDhqlFXgIJuPwUn4qjnH19C/lm1/Nc/Y7BWVopGENseK3qyiuYdwXz/AIMwwbQ4hDwDzI8faEgPscV9AFcQ2jh3W1RPKanB/wBot+LFLjeqRFlW4ZaEIQtQxSNX4bFO3LNG2RvEBwuAeo6FJX9nuHE/kAPJ8gH8ysaUbS4nPTxNkhh3wa76VuuYR21LQNb352PkkpLW2SRVb9UyfSYfHFEImNDY2gtDNSLG9xrx4n2pHiuydJHS1G7gjaTFKc2XM4ENJFi6+X0UzBdraWqaDHI0O5xvc1j2npY8fMXWnbPGYoKOXO9odJG9kbbglznDLoB0vx4JKcOdjyrVaPXYeWmhBfwY+QegId96sGM7XU1I5j6kuBncQxrIzK7K21+6OQuqB2d7WUNLh4jmqA17nOc5gY+R2ruFmjoB7VP2txmOtiaaSnrjPC7PTzsgMQjeLfnOIu02HsWPUusib6RuqlMcdsvGL9okToYG4eG1c1WXxwsz7toyNu8yE6tsLaGxN1r7NMf+VwNlLcjrvY5t8wzNNiWnmP7rgk9URU1UtQ91LVBri1sTLZp3Wa9psfo8zXOJt1Pkrd2eYnM19O3D5KizHN+Vsn3XycNOrhFlOe571tPHqpHC9tiJtLR9FOboq+Id1UnkHd4eY4hPaWXM0FYmpg436JLj20/o7Na2vs2MXuy8sGi9KUQEIQgAXGu0+Pd4/h0vDeMdGT5OePg8LshXJe3iLJ831NvyNRYnoDlf/wBZTS9NC0tyxmhBQtYwgQEIQBX8a2Do6o5nx5Hni+MiMnzFrHzsqJtjsfTwOhgpjI+omdYBzw7LHqBoAOJ9zSugbZ4vJS0T5YsudpYBmGYAOdYm3NQ+zLZTf5a2VxlmmGYvd+aCSCGj0tf04caWdyuEaPiq6/k3wi57GbIsihYGtaMrQ24a0E2AFybXN1aRg7eevBTaWnDGgBbXBVC8fNs+xtVUyvp5YXw7uoq5n1BbfeulMYjDQRqAGX0JFnHhqrps1gFZ84b+oZE36FsMjoibVD2kZJXMsAw5QBouquw9hNyFtFM0ckAZhbZoWxACEACEIQAIQhAAuf8Abdhm9weYgXMRjlH8LrE+xxXQEo2tw8z0NREOMkMrB5lht77IAoGBVu+pYZP142E+eWx94KnKn9lmIZ6Ddn60L3MPgHd8f8h6K4LVh7lMxMk+ttAhCLf5ZNsjEW3VPnw6pHRmb7Lmu+AKZ9hdXmw+MX1aXs9jifgVDx7EINxNG+aJpdHI2xlYDcscBpfrZLv9P1b9DKy/1Zb+jmA/FpVHyNb2afib9WmdvQhCrFwEIQgAQhCABCEIAEIQgAXmQaL0sEIA+dZtlsXoq2qFJGGxSSuc17t3lLMznNIB4aO9ylfN+0Dv0sI8g3+hd5loWONyAUChZ0CZXS+RHjlvbRwh2yuNv41ob+6HN+DQtbuyiumP01ZI8cxZ7v5n2XfhTN6BehCOgQ6b+TqmV0jieF9hsI1k3kn7xyD2M/FM+znZKahraxhjywl8boXXuHNs82HPug2K62GrWYBe9tUoxsasoQgAQhCABCEIAEIQgAQhCAP/2Q=="/>
          <p:cNvSpPr>
            <a:spLocks noChangeAspect="1" noChangeArrowheads="1"/>
          </p:cNvSpPr>
          <p:nvPr/>
        </p:nvSpPr>
        <p:spPr bwMode="auto">
          <a:xfrm>
            <a:off x="520700" y="301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20" descr="https://si0.twimg.com/profile_images/1566314502/logo-aepac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22" descr="https://si0.twimg.com/profile_images/1566314502/logo-aepac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29" descr="data:image/jpeg;base64,/9j/4AAQSkZJRgABAQAAAQABAAD/2wCEAAkGBxQREhQUExQWFRUUFRQYFRQUGBUUGBgeFBUWFhUaFx0bHTQgGB4lGxgWITEhJiksLjAvFx80ODUsNygtLisBCgoKDg0OGRAQGS0lHyYsLC0sLTAuLC0sLSw3LCwsLSwsLjcrLCwsLC0rLCwsLCwsLCwsKywsLCwsLCwsLCw3LP/AABEIAIAAgAMBIgACEQEDEQH/xAAcAAABBQEBAQAAAAAAAAAAAAAAAQQFBgcDAgj/xABCEAABAwIDBAYGBgcJAAAAAAABAAIDBBEFITEGEkFRBxNhcYGRFCIyQqHRI4KSscHhJFJTcnOisxczNFRiY5PS8P/EABoBAAIDAQEAAAAAAAAAAAAAAAAEAgMFAQb/xAApEQACAgEDBAECBwAAAAAAAAAAAQIDEQQhMRITIkEFUWEUI0KBkaGx/9oADAMBAAIRAxEAPwDcUIQgAQhCABIhMMXq3RNBaNcieS6ll4IykorLH5K4uqmDVzfMKqzVTne04n/3JdIKOR/stPecgre1jliv4pt4jEswq2H32+YXYFQ9LgjRnId48hkPzUkyVjcgWi3C4CraXoYhKX6tjuheGyA6EHuN16uolgqEIQAIQhAAhCEAC8udZelXNqsT3N2IavBJ7hoPHPyUox6ngqutVUHJlS2j6VA1xZSMDwLgzPvY/utGveT4KtO6RK52sjLcurbZWCrw6GU3fG1x52sfMJqNnqb9n8T802qkvRjz1c5PkTA+kWYPDZKeOW/7Mbj/AAysfh3q+VO0d2jq2kEi537XHZbmqpS08cQtGxre4LsZEOqPJyOssSxkcVVa9/tOJ7CcvJMJHpJJE1kkUulI53W+WenS20U5s7tMY37kziWOyDnG5ae08kwotnaiYXDd1p4vy+GvwT2TYSUjKVl+Ra63n+Sqk48MbqVq3SL8ClUJspDPFCIqixdH6rXtO8HN909408BzU2lmsGlF5WQQhC4SBCEhQALMdoqrrKmR3J26Pq5ffdaaVkdQ673Hm5x8yU5o15NmH83NqEI/VneOpvrqunWJglunXEwle1yPusSGVM99Q9ftCxhLWEPdxsch3n8FCeIrLL6e5dLpgsk+AXaacTwHeneH4rFRSh0rBIx1t2UA70ZtmN0694zTiLGII4d9rmGO17XFzlpbUnsVBq8SMwAsQNbHInl3/msq++zqyl4ntPi/h6rINOX5nr6fwbthuKQ1AvFI1/YDmO8ahPV86DgeI0OhTsYpPa3Xy25dY/5pjsZ3TMp/ISrk4TjutnubVW49FFPFBe8kriLA+yACbu5XtYKXusDwF5FVAePXR597wD963sKu2HRgY0modyk2vYqEIVQ2CEIQB5KolXshNvOLSwguJGZBsTcXyV8VU222wOHdX+julEgNnb4Y0EWuD6pN8xwVtVkovxE9Zp6rYp28IiG7I1B/UH1vyTXEsEdA5rXuBLhf1b87cVypul9pP0lIQObJQ8+RYPvTrGdp6SvjaY37srD/AHcg3SQ7UDgTkNCrZTun45xn2Zdmj0kIOUN2vTZUdrmu9HmEVz9E+41OWZI8L+SzPDKwABa4+MkhwJa4aEWPfcaEcCOKo2P7JwBxfDI6EH2oy0PYDx3Dvggf6TfvS1elvhlT3+43o9dp3FRXj9jhR1O/IxoFy5wy1y1d8LnwKmcErzUxN3gA6PJ1uNxkey6gKJzYDu05e57muEk8gazdabgtha1x3b6FxcSRoG53mdn6R0bnG1mubblpp+PmnKqWk3I3NPdXWu5NpIuNLsRUTxtljLN1+gJLTllysj+z+s/VZ9sKZg2+EDGRxU92saAC6TdJtxsGm3mukPSeL/SUxA5skDj5Fo+9RfdXCMO16OyyUurljbBOj+dk0Ukj4w1j2uIBc4ndN8srcFpoUTs9j8Vaxzot6zSA4OBFiRe3I5W0Uul5yk35D2nqrrj4cMEIQoF4IQhAAofajBW1kDo3DPVpPAjRTCSy6nh5RGcFOLiz5rxbB5KZ5a4GwNr207HcimbV9AbS7OioG+2wkA46OHI/NZtW4Gxri18W64ajMfcnq2rODzupU9PLE1lfUrDsVnsAH6ZaC/mm7cPnmsS1zg69nHMZa58O5WhmDxD3b95JT0MAFgAByCchKUVuKrXRgvCJBYfgjIcz6zjxOg7k7lTuVWHZnZEz2kmu2PUNGr/kFVZYluzlau1U8cv/AApsVO+Q7sbXPPJgLj420TwbI1rrWp3ZnUloA7TndbNSU8cQDGNa0ahosPHt705skpal+kbVfxcUvKRGbOYQ2kgZE3O2bnfrOPtHzUokSpdvO5qRiorCBCELh0EIQgAQhCAEKZ1+Gxzi0jQ7keI7inb3WFyoyqxAnJmXafwUo59FdjjjElkr+I7HBoLo5QBylyH2h8lWKuglZl9Ce6Uf9VdZGlxuSSe1eTCmo2zXLMezRUSeVDH7lBbglRMbdZBGD/ufjZWPBOjoN9aSoLgc92C7WnvdfPwAUhPQNPCx5jJO8Kwb3mTFruIaLeeefkoWWSfsvo0tUXtH+ycw7DIoG7sTA0cbantJ1KehN6Zj2iz3B3bbdPiL2XdLM1FshUIQg6CEIQAIQuBrIw/q99u/a+5vDetz3b3QB3SFKm1bVxxj6SRkYOQL3NaD2C5QAyr6m5sM+z5qPcXns7gnnp9L/mIf+SP5p8ynaQCCCCLgjMEHiCpqWCp155IQb44rvG8HXI/BSFX1MQvI9rBze4N+9EEccjd6NzXt5tIcPMLvUgVSGhgXlsRabjIqTZS24rxPJGwta97Guf7LXOaC7T2QTnqNOa51B28HmKtPvDxHyXYVje3yXr0cJtNJE14Y6Rge72WFzQ49wJuVzYmskghcJJWxNu9zWtGrnENA7yV7hna8BzHBzTo5pDge4hRJHRCZz4rAx26+aJrhq1z2NPkSkhxaB7g1s0TnHRrZGEnuANygB442WIzYvI6rdiTQTEyoazvbumzfsDzcFpXSFivo9FIQfWk+jb9e+9/KHKhU9JXegGmFFeN/r9Zf1syHB1t7kBw0QBr8Tw4Ag3BAIPMHMKg9Mn+Hg/in+m5SvRrivX0TQTd0J6s9wzYfs28lE9Mh/R4P4p/puQB5g2Zwhwb9K25Ay6/ifFX6mpxGxrG+yxoa0HPJoAHwCrNLsFRDceIzvDddfffqLHnzVrQBl1Fh4xTE6n0guLIC5rWA29l+4ADwGRKnsE2PkoqwyU7x6O4WfG4u3tMuFjY6E8yoPZ+vZQYnWNqD1YlLi1zr2zeXt8wT5KyUG2bais9Hgi6yMAl0++QBYZ2bu5i9hqEAWxY5t5VSVVZM6L2aJgzHu2cN5w7d4j7K1TG8RFNBLMfcaSBzPujxNllOy7a1sExjpOvbVAh8jjYkesDbMcS43QBq+B4gKmCKYe+0EjkfeHndU3pYoiGQVTMnwPsT3kOYT3Ob/MUnRPXOa2akkuHwu3gDrYkh48HD+ZW/aHDvSaaWLi9hDf3tW/GyAKX0k4t19NSxRZmqLXgdnq7oP13j7JV7wyiEEUcTdI2NaPAZnxOayfo8gfVVkXWZtpIyQDwzO6PtOJ8FsSAMpx2kglxl7KkhsRYLku3MwzLPhmrLgOzmGtma+meHSR3cA2UvtkQSRftUDiWGR1WNuilG8wsuQCRowEaK6YLsrTUjzJCwtcW7pJc45Eg8T2IA/9k="/>
          <p:cNvSpPr>
            <a:spLocks noChangeAspect="1" noChangeArrowheads="1"/>
          </p:cNvSpPr>
          <p:nvPr/>
        </p:nvSpPr>
        <p:spPr bwMode="auto">
          <a:xfrm>
            <a:off x="673100" y="454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427522" y="411847"/>
            <a:ext cx="550378" cy="480327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8" y="1769077"/>
            <a:ext cx="3675586" cy="1598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8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555" y="2284413"/>
            <a:ext cx="3255264" cy="116205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Do </a:t>
            </a:r>
            <a:r>
              <a:rPr lang="en-GB" b="1" dirty="0"/>
              <a:t>patients in your country have the right to choose which specialist doctor they see and which hospital they attend?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739917"/>
              </p:ext>
            </p:extLst>
          </p:nvPr>
        </p:nvGraphicFramePr>
        <p:xfrm>
          <a:off x="4168775" y="588963"/>
          <a:ext cx="4597401" cy="5059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82024"/>
                <a:gridCol w="1491391"/>
                <a:gridCol w="132398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Country/Organisation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Ireland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Italy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Holland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Sweden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UK</a:t>
                      </a:r>
                      <a:endParaRPr lang="it-IT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Spain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Iceland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Romania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Lithuania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Serbia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Finland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73" y="4080973"/>
            <a:ext cx="2223515" cy="193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421486" y="407536"/>
            <a:ext cx="523554" cy="420406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3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555" y="2373021"/>
            <a:ext cx="3443904" cy="1162050"/>
          </a:xfrm>
        </p:spPr>
        <p:txBody>
          <a:bodyPr>
            <a:noAutofit/>
          </a:bodyPr>
          <a:lstStyle/>
          <a:p>
            <a:r>
              <a:rPr lang="en-GB" sz="2000" b="1" dirty="0"/>
              <a:t>Which of the following would be the more TYPICAL waiting time in your country for an appointment with a headache/migraine specialist if the condition is NOT ACUTE</a:t>
            </a:r>
            <a:r>
              <a:rPr lang="en-GB" sz="2000" b="1" dirty="0" smtClean="0"/>
              <a:t>?</a:t>
            </a:r>
            <a:endParaRPr lang="it-IT" sz="20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486433"/>
              </p:ext>
            </p:extLst>
          </p:nvPr>
        </p:nvGraphicFramePr>
        <p:xfrm>
          <a:off x="4168775" y="1468120"/>
          <a:ext cx="4764808" cy="490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231"/>
                <a:gridCol w="930274"/>
                <a:gridCol w="1255131"/>
                <a:gridCol w="106317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Country/Organisation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Within </a:t>
                      </a: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GB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More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than 3 </a:t>
                      </a:r>
                      <a:r>
                        <a:rPr lang="en-GB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 am not sure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Ireland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Italy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Holland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Sweden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UK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Spain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Iceland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Romania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Lithuania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Serbia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78" y="3865856"/>
            <a:ext cx="2062150" cy="205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421486" y="407536"/>
            <a:ext cx="523554" cy="420406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51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555" y="2284413"/>
            <a:ext cx="3255264" cy="116205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Are </a:t>
            </a:r>
            <a:r>
              <a:rPr lang="en-GB" b="1" dirty="0"/>
              <a:t>NSAIDs subsidized by your national health system when prescribed for migraine/headache? 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725904"/>
              </p:ext>
            </p:extLst>
          </p:nvPr>
        </p:nvGraphicFramePr>
        <p:xfrm>
          <a:off x="3680654" y="494575"/>
          <a:ext cx="5356289" cy="496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399"/>
                <a:gridCol w="828745"/>
                <a:gridCol w="1048404"/>
                <a:gridCol w="966483"/>
                <a:gridCol w="107125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Country/Organisation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Partially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 am not sure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Ireland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Italy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Holland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Sweden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UK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Spain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Iceland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Romania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Lithuania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Serbia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Finland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27564" r="7079" b="3957"/>
          <a:stretch/>
        </p:blipFill>
        <p:spPr>
          <a:xfrm>
            <a:off x="887395" y="4148536"/>
            <a:ext cx="1955818" cy="2159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tangolo 5"/>
          <p:cNvSpPr/>
          <p:nvPr/>
        </p:nvSpPr>
        <p:spPr>
          <a:xfrm>
            <a:off x="421486" y="407536"/>
            <a:ext cx="523554" cy="420406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89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555" y="2284413"/>
            <a:ext cx="3255264" cy="116205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Are </a:t>
            </a:r>
            <a:r>
              <a:rPr lang="en-GB" b="1" dirty="0" err="1" smtClean="0"/>
              <a:t>Triptans</a:t>
            </a:r>
            <a:r>
              <a:rPr lang="en-GB" b="1" dirty="0" smtClean="0"/>
              <a:t> </a:t>
            </a:r>
            <a:r>
              <a:rPr lang="en-GB" b="1" dirty="0"/>
              <a:t>subsidized by your national health system when prescribed for migraine/headache? 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391466"/>
              </p:ext>
            </p:extLst>
          </p:nvPr>
        </p:nvGraphicFramePr>
        <p:xfrm>
          <a:off x="3680654" y="494575"/>
          <a:ext cx="5356289" cy="502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399"/>
                <a:gridCol w="828745"/>
                <a:gridCol w="1048404"/>
                <a:gridCol w="966483"/>
                <a:gridCol w="1071258"/>
              </a:tblGrid>
              <a:tr h="288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Country/Organisation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Partially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 am not sure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Ireland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Italy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Holland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Sweden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UK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Spain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Iceland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Romania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Lithuania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Serbia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Finland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421486" y="407536"/>
            <a:ext cx="523554" cy="420406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2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555" y="2865438"/>
            <a:ext cx="3255264" cy="116205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Are </a:t>
            </a:r>
            <a:r>
              <a:rPr lang="en-GB" b="1" dirty="0"/>
              <a:t>prophylactic medications for migraine/headache </a:t>
            </a:r>
            <a:r>
              <a:rPr lang="en-GB" b="1" dirty="0" smtClean="0"/>
              <a:t> </a:t>
            </a:r>
            <a:r>
              <a:rPr lang="en-GB" b="1" dirty="0"/>
              <a:t>subsidized by your national health system when prescribed for migraine/headache? 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255979"/>
              </p:ext>
            </p:extLst>
          </p:nvPr>
        </p:nvGraphicFramePr>
        <p:xfrm>
          <a:off x="3680654" y="509343"/>
          <a:ext cx="5356289" cy="496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399"/>
                <a:gridCol w="828745"/>
                <a:gridCol w="1048404"/>
                <a:gridCol w="966483"/>
                <a:gridCol w="107125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Country/Organisation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Some of them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 am not sure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Ireland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Italy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Holland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Sweden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UK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Spain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Iceland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Romania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Lithuania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Serbia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Finland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421486" y="407536"/>
            <a:ext cx="523554" cy="420406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9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Does your organisation consider the access to care and good management of migraine in your country acceptable? 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434560"/>
              </p:ext>
            </p:extLst>
          </p:nvPr>
        </p:nvGraphicFramePr>
        <p:xfrm>
          <a:off x="4168775" y="407536"/>
          <a:ext cx="4597401" cy="5059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82024"/>
                <a:gridCol w="1432326"/>
                <a:gridCol w="138305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Country/Organisation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Ireland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Italy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Holland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Sweden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UK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Spain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Iceland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Romania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Lithuania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Serbia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Finland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82" y="4214813"/>
            <a:ext cx="1662131" cy="166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421486" y="407536"/>
            <a:ext cx="523554" cy="420406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7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143" y="4492532"/>
            <a:ext cx="7614707" cy="1362075"/>
          </a:xfrm>
        </p:spPr>
        <p:txBody>
          <a:bodyPr>
            <a:noAutofit/>
          </a:bodyPr>
          <a:lstStyle/>
          <a:p>
            <a:pPr algn="ctr"/>
            <a:r>
              <a:rPr lang="en-GB" sz="3500" dirty="0">
                <a:latin typeface="Tahoma" pitchFamily="34" charset="0"/>
                <a:cs typeface="Tahoma" pitchFamily="34" charset="0"/>
              </a:rPr>
              <a:t>Questionnaire </a:t>
            </a:r>
            <a:r>
              <a:rPr lang="en-GB" sz="3500" dirty="0" smtClean="0">
                <a:latin typeface="Tahoma" pitchFamily="34" charset="0"/>
                <a:cs typeface="Tahoma" pitchFamily="34" charset="0"/>
              </a:rPr>
              <a:t>2 </a:t>
            </a:r>
            <a:br>
              <a:rPr lang="en-GB" sz="3500" dirty="0" smtClean="0">
                <a:latin typeface="Tahoma" pitchFamily="34" charset="0"/>
                <a:cs typeface="Tahoma" pitchFamily="34" charset="0"/>
              </a:rPr>
            </a:br>
            <a:r>
              <a:rPr lang="en-GB" sz="3500" dirty="0" smtClean="0">
                <a:latin typeface="Tahoma" pitchFamily="34" charset="0"/>
                <a:cs typeface="Tahoma" pitchFamily="34" charset="0"/>
              </a:rPr>
              <a:t>for </a:t>
            </a:r>
            <a:r>
              <a:rPr lang="en-GB" sz="3500" dirty="0">
                <a:latin typeface="Tahoma" pitchFamily="34" charset="0"/>
                <a:cs typeface="Tahoma" pitchFamily="34" charset="0"/>
              </a:rPr>
              <a:t>members of the national organizations</a:t>
            </a:r>
            <a:br>
              <a:rPr lang="en-GB" sz="3500" dirty="0">
                <a:latin typeface="Tahoma" pitchFamily="34" charset="0"/>
                <a:cs typeface="Tahoma" pitchFamily="34" charset="0"/>
              </a:rPr>
            </a:br>
            <a:endParaRPr lang="it-IT" sz="35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2800" dirty="0" smtClean="0">
              <a:solidFill>
                <a:srgbClr val="1F497D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endParaRPr lang="en-GB" sz="2800" dirty="0" smtClean="0">
              <a:solidFill>
                <a:srgbClr val="1F497D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80823" y="3299729"/>
            <a:ext cx="644207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3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20080311181602!Europe_ma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5" name="Rectangle 17"/>
          <p:cNvSpPr>
            <a:spLocks noChangeArrowheads="1"/>
          </p:cNvSpPr>
          <p:nvPr/>
        </p:nvSpPr>
        <p:spPr bwMode="auto">
          <a:xfrm>
            <a:off x="5808840" y="381000"/>
            <a:ext cx="3352800" cy="470898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Twelve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members of EHA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participated in the survey: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France</a:t>
            </a: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Germany</a:t>
            </a: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Iceland</a:t>
            </a: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Ireland</a:t>
            </a: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Italy</a:t>
            </a: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Lithuania</a:t>
            </a: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Romania</a:t>
            </a: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Serbia</a:t>
            </a: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Spain</a:t>
            </a: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Sweden</a:t>
            </a: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Netherlands</a:t>
            </a: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UK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481924" y="5342432"/>
            <a:ext cx="2286000" cy="1366838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1935 </a:t>
            </a:r>
            <a:endParaRPr 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questionnaires collected</a:t>
            </a:r>
            <a:endParaRPr lang="it-IT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82194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Gender &amp; </a:t>
            </a:r>
            <a:r>
              <a:rPr lang="it-IT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age</a:t>
            </a:r>
            <a:r>
              <a:rPr lang="it-I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distribution</a:t>
            </a:r>
            <a:r>
              <a:rPr lang="it-I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 </a:t>
            </a: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737613005"/>
              </p:ext>
            </p:extLst>
          </p:nvPr>
        </p:nvGraphicFramePr>
        <p:xfrm>
          <a:off x="-888969" y="1749645"/>
          <a:ext cx="5051948" cy="356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afico 18"/>
          <p:cNvGraphicFramePr/>
          <p:nvPr>
            <p:extLst>
              <p:ext uri="{D42A27DB-BD31-4B8C-83A1-F6EECF244321}">
                <p14:modId xmlns:p14="http://schemas.microsoft.com/office/powerpoint/2010/main" val="2199309806"/>
              </p:ext>
            </p:extLst>
          </p:nvPr>
        </p:nvGraphicFramePr>
        <p:xfrm>
          <a:off x="3048000" y="142452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 rot="19436874">
            <a:off x="4392297" y="1474503"/>
            <a:ext cx="88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Years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32202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87637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4713386" y="4208444"/>
            <a:ext cx="3789802" cy="2528371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Headache</a:t>
            </a:r>
            <a:r>
              <a:rPr lang="it-I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type</a:t>
            </a:r>
            <a:endParaRPr lang="it-IT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</a:endParaRP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289509287"/>
              </p:ext>
            </p:extLst>
          </p:nvPr>
        </p:nvGraphicFramePr>
        <p:xfrm>
          <a:off x="110167" y="1249362"/>
          <a:ext cx="5971143" cy="365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460801410"/>
              </p:ext>
            </p:extLst>
          </p:nvPr>
        </p:nvGraphicFramePr>
        <p:xfrm>
          <a:off x="4748272" y="4266895"/>
          <a:ext cx="3466641" cy="246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tangolo 9"/>
          <p:cNvSpPr/>
          <p:nvPr/>
        </p:nvSpPr>
        <p:spPr>
          <a:xfrm>
            <a:off x="132202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02835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39925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GB" dirty="0" smtClean="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rPr>
              <a:t>Primary headaches, migraine in particular, are underdiagnosed.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GB" dirty="0" smtClean="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rPr>
              <a:t>Migraine patients receive a suboptimal medical approach even in developed countries.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dirty="0">
                <a:solidFill>
                  <a:srgbClr val="1F497D"/>
                </a:solidFill>
                <a:latin typeface="Tahoma" charset="0"/>
                <a:cs typeface="Tahoma" charset="0"/>
              </a:rPr>
              <a:t>EHA believes that a better picture of the problem will contribute to find appropriate solutions.</a:t>
            </a:r>
            <a:endParaRPr lang="en-GB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endParaRPr lang="it-IT" dirty="0" smtClean="0">
              <a:solidFill>
                <a:schemeClr val="tx2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457200"/>
            <a:ext cx="6019800" cy="841375"/>
          </a:xfrm>
          <a:prstGeom prst="rect">
            <a:avLst/>
          </a:prstGeom>
          <a:ln>
            <a:noFill/>
          </a:ln>
        </p:spPr>
        <p:txBody>
          <a:bodyPr lIns="0" tIns="9144" rIns="0" bIns="9144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Background</a:t>
            </a:r>
            <a:endParaRPr lang="it-IT" sz="4000" b="1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1734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5537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3804147" y="3360145"/>
            <a:ext cx="5009347" cy="333057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9340" y="197655"/>
            <a:ext cx="7556313" cy="1116106"/>
          </a:xfrm>
        </p:spPr>
        <p:txBody>
          <a:bodyPr/>
          <a:lstStyle/>
          <a:p>
            <a:r>
              <a:rPr lang="en-IE" b="1" dirty="0">
                <a:solidFill>
                  <a:schemeClr val="tx2"/>
                </a:solidFill>
              </a:rPr>
              <a:t>A</a:t>
            </a:r>
            <a:r>
              <a:rPr lang="en-IE" b="1" dirty="0" smtClean="0">
                <a:solidFill>
                  <a:schemeClr val="tx2"/>
                </a:solidFill>
              </a:rPr>
              <a:t>ccess </a:t>
            </a:r>
            <a:r>
              <a:rPr lang="en-IE" b="1" dirty="0">
                <a:solidFill>
                  <a:schemeClr val="tx2"/>
                </a:solidFill>
              </a:rPr>
              <a:t>to </a:t>
            </a:r>
            <a:r>
              <a:rPr lang="en-IE" b="1" dirty="0" smtClean="0">
                <a:solidFill>
                  <a:schemeClr val="tx2"/>
                </a:solidFill>
              </a:rPr>
              <a:t>reliable and </a:t>
            </a:r>
            <a:r>
              <a:rPr lang="en-IE" b="1" dirty="0">
                <a:solidFill>
                  <a:schemeClr val="tx2"/>
                </a:solidFill>
              </a:rPr>
              <a:t>accurate </a:t>
            </a:r>
            <a:r>
              <a:rPr lang="en-IE" b="1" dirty="0" smtClean="0">
                <a:solidFill>
                  <a:schemeClr val="tx2"/>
                </a:solidFill>
              </a:rPr>
              <a:t>information on headaches?</a:t>
            </a:r>
            <a:endParaRPr lang="it-IT" dirty="0">
              <a:solidFill>
                <a:schemeClr val="tx2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17"/>
            <p:extLst>
              <p:ext uri="{D42A27DB-BD31-4B8C-83A1-F6EECF244321}">
                <p14:modId xmlns:p14="http://schemas.microsoft.com/office/powerpoint/2010/main" val="4176172909"/>
              </p:ext>
            </p:extLst>
          </p:nvPr>
        </p:nvGraphicFramePr>
        <p:xfrm>
          <a:off x="503238" y="1985963"/>
          <a:ext cx="36576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8015569"/>
              </p:ext>
            </p:extLst>
          </p:nvPr>
        </p:nvGraphicFramePr>
        <p:xfrm>
          <a:off x="3804147" y="3951288"/>
          <a:ext cx="4436470" cy="2508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869457" y="3618777"/>
            <a:ext cx="307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tx2"/>
                </a:solidFill>
              </a:rPr>
              <a:t>Source for information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0" name="CasellaDiTesto 1"/>
          <p:cNvSpPr txBox="1"/>
          <p:nvPr/>
        </p:nvSpPr>
        <p:spPr>
          <a:xfrm>
            <a:off x="6037243" y="6228012"/>
            <a:ext cx="2467778" cy="4627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err="1" smtClean="0"/>
              <a:t>Possible</a:t>
            </a:r>
            <a:r>
              <a:rPr lang="it-IT" sz="1100" dirty="0" smtClean="0"/>
              <a:t> multiple </a:t>
            </a:r>
            <a:r>
              <a:rPr lang="it-IT" sz="1100" dirty="0" err="1" smtClean="0"/>
              <a:t>choice</a:t>
            </a:r>
            <a:r>
              <a:rPr lang="it-IT" sz="1100" dirty="0" smtClean="0"/>
              <a:t> </a:t>
            </a:r>
            <a:r>
              <a:rPr lang="it-IT" sz="1100" dirty="0" err="1" smtClean="0"/>
              <a:t>answers</a:t>
            </a:r>
            <a:endParaRPr lang="it-IT" sz="1100" dirty="0"/>
          </a:p>
        </p:txBody>
      </p:sp>
      <p:sp>
        <p:nvSpPr>
          <p:cNvPr id="12" name="Rettangolo 11"/>
          <p:cNvSpPr/>
          <p:nvPr/>
        </p:nvSpPr>
        <p:spPr>
          <a:xfrm>
            <a:off x="132202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042711" y="3906984"/>
            <a:ext cx="52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4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8" grpId="0">
        <p:bldAsOne/>
      </p:bldGraphic>
      <p:bldP spid="9" grpId="0"/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221494" y="2097090"/>
            <a:ext cx="4178384" cy="4474775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538" y="159198"/>
            <a:ext cx="7795260" cy="1116106"/>
          </a:xfrm>
        </p:spPr>
        <p:txBody>
          <a:bodyPr/>
          <a:lstStyle/>
          <a:p>
            <a:r>
              <a:rPr lang="en-US" sz="3000" b="1" dirty="0" smtClean="0"/>
              <a:t>Are you aware of </a:t>
            </a:r>
            <a:r>
              <a:rPr lang="en-US" sz="3000" b="1" dirty="0" err="1"/>
              <a:t>p</a:t>
            </a:r>
            <a:r>
              <a:rPr lang="en-US" sz="3000" b="1" dirty="0" err="1" smtClean="0"/>
              <a:t>rogrammes</a:t>
            </a:r>
            <a:r>
              <a:rPr lang="en-US" sz="3000" b="1" dirty="0" smtClean="0"/>
              <a:t> in </a:t>
            </a:r>
            <a:r>
              <a:rPr lang="en-US" sz="3000" b="1" dirty="0"/>
              <a:t>your country to identify migraine in </a:t>
            </a:r>
            <a:r>
              <a:rPr lang="en-US" sz="3000" b="1" dirty="0" smtClean="0"/>
              <a:t>children?</a:t>
            </a:r>
            <a:endParaRPr lang="it-IT" sz="30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7595338"/>
              </p:ext>
            </p:extLst>
          </p:nvPr>
        </p:nvGraphicFramePr>
        <p:xfrm>
          <a:off x="496888" y="2447925"/>
          <a:ext cx="365760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8885" r="18885"/>
          <a:stretch>
            <a:fillRect/>
          </a:stretch>
        </p:blipFill>
        <p:spPr>
          <a:xfrm>
            <a:off x="4636134" y="2447365"/>
            <a:ext cx="3657600" cy="3678797"/>
          </a:xfrm>
        </p:spPr>
      </p:pic>
      <p:sp>
        <p:nvSpPr>
          <p:cNvPr id="10" name="Rettangolo 9"/>
          <p:cNvSpPr/>
          <p:nvPr/>
        </p:nvSpPr>
        <p:spPr>
          <a:xfrm>
            <a:off x="161734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1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744982" y="2650571"/>
            <a:ext cx="3764656" cy="172494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538" y="117727"/>
            <a:ext cx="7556313" cy="1116106"/>
          </a:xfrm>
        </p:spPr>
        <p:txBody>
          <a:bodyPr/>
          <a:lstStyle/>
          <a:p>
            <a:r>
              <a:rPr lang="en-US" b="1" dirty="0"/>
              <a:t>Do you know about the existence of headache </a:t>
            </a:r>
            <a:r>
              <a:rPr lang="en-US" b="1" dirty="0" err="1"/>
              <a:t>centres</a:t>
            </a:r>
            <a:r>
              <a:rPr lang="en-US" b="1" dirty="0"/>
              <a:t>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6130985"/>
              </p:ext>
            </p:extLst>
          </p:nvPr>
        </p:nvGraphicFramePr>
        <p:xfrm>
          <a:off x="118130" y="1011031"/>
          <a:ext cx="4459519" cy="439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109120" y="2953664"/>
            <a:ext cx="3400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Mean</a:t>
            </a:r>
            <a:r>
              <a:rPr lang="it-IT" dirty="0" smtClean="0"/>
              <a:t> </a:t>
            </a:r>
            <a:r>
              <a:rPr lang="it-IT" dirty="0" err="1" smtClean="0"/>
              <a:t>latency</a:t>
            </a:r>
            <a:r>
              <a:rPr lang="it-IT" dirty="0" smtClean="0"/>
              <a:t> from the moment </a:t>
            </a:r>
            <a:r>
              <a:rPr lang="it-IT" dirty="0" err="1" smtClean="0"/>
              <a:t>headache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generally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long, </a:t>
            </a:r>
          </a:p>
          <a:p>
            <a:r>
              <a:rPr lang="it-IT" dirty="0" smtClean="0"/>
              <a:t>in some </a:t>
            </a:r>
            <a:r>
              <a:rPr lang="it-IT" dirty="0" err="1" smtClean="0"/>
              <a:t>cases</a:t>
            </a:r>
            <a:r>
              <a:rPr lang="it-IT" dirty="0"/>
              <a:t> </a:t>
            </a:r>
            <a:r>
              <a:rPr lang="it-IT" dirty="0" smtClean="0"/>
              <a:t>DECADES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71152" y="6165916"/>
            <a:ext cx="3838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Mean =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i="1" u="sng" dirty="0">
                <a:solidFill>
                  <a:schemeClr val="tx2"/>
                </a:solidFill>
              </a:rPr>
              <a:t>12.8 </a:t>
            </a:r>
            <a:r>
              <a:rPr lang="en-US" b="1" i="1" u="sng" dirty="0" smtClean="0">
                <a:solidFill>
                  <a:schemeClr val="tx2"/>
                </a:solidFill>
              </a:rPr>
              <a:t>years</a:t>
            </a:r>
            <a:r>
              <a:rPr lang="en-US" b="1" i="1" dirty="0" smtClean="0">
                <a:solidFill>
                  <a:schemeClr val="tx2"/>
                </a:solidFill>
              </a:rPr>
              <a:t> in 2008 survey</a:t>
            </a:r>
            <a:r>
              <a:rPr lang="en-US" b="1" u="sng" dirty="0" smtClean="0">
                <a:solidFill>
                  <a:schemeClr val="tx2"/>
                </a:solidFill>
              </a:rPr>
              <a:t> 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330506" y="4351663"/>
            <a:ext cx="3481330" cy="21835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44757"/>
              </p:ext>
            </p:extLst>
          </p:nvPr>
        </p:nvGraphicFramePr>
        <p:xfrm>
          <a:off x="492277" y="4560982"/>
          <a:ext cx="3018622" cy="229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399142" y="4461831"/>
            <a:ext cx="17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2008 Edition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61734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4" grpId="0"/>
      <p:bldP spid="8" grpId="0" animBg="1"/>
      <p:bldGraphic spid="9" grpId="0">
        <p:bldAsOne/>
      </p:bldGraphic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1585" y="175560"/>
            <a:ext cx="7556313" cy="1116106"/>
          </a:xfrm>
        </p:spPr>
        <p:txBody>
          <a:bodyPr/>
          <a:lstStyle/>
          <a:p>
            <a:r>
              <a:rPr lang="en-US" b="1" dirty="0"/>
              <a:t>How did you find out about a headache </a:t>
            </a:r>
            <a:r>
              <a:rPr lang="en-US" b="1" dirty="0" err="1"/>
              <a:t>centre</a:t>
            </a:r>
            <a:r>
              <a:rPr lang="en-US" b="1" dirty="0"/>
              <a:t>?</a:t>
            </a:r>
            <a:r>
              <a:rPr lang="it-IT" dirty="0"/>
              <a:t> 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0716038"/>
              </p:ext>
            </p:extLst>
          </p:nvPr>
        </p:nvGraphicFramePr>
        <p:xfrm>
          <a:off x="731585" y="2447925"/>
          <a:ext cx="7020696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133758" y="2293772"/>
            <a:ext cx="52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%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61734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05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443" y="205096"/>
            <a:ext cx="7556313" cy="1116106"/>
          </a:xfrm>
        </p:spPr>
        <p:txBody>
          <a:bodyPr/>
          <a:lstStyle/>
          <a:p>
            <a:r>
              <a:rPr lang="en-US" sz="2800" b="1" dirty="0"/>
              <a:t>H</a:t>
            </a:r>
            <a:r>
              <a:rPr lang="en-US" sz="2800" b="1" dirty="0" smtClean="0"/>
              <a:t>ave </a:t>
            </a:r>
            <a:r>
              <a:rPr lang="en-US" sz="2800" b="1" dirty="0"/>
              <a:t>you had the right to choose which specialist doctor you see and which hospital you attend?</a:t>
            </a:r>
            <a:r>
              <a:rPr lang="it-IT" sz="2800" dirty="0"/>
              <a:t> 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9508202"/>
              </p:ext>
            </p:extLst>
          </p:nvPr>
        </p:nvGraphicFramePr>
        <p:xfrm>
          <a:off x="2059155" y="2447925"/>
          <a:ext cx="5025689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161734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9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847" y="210326"/>
            <a:ext cx="7556313" cy="1116106"/>
          </a:xfrm>
        </p:spPr>
        <p:txBody>
          <a:bodyPr/>
          <a:lstStyle/>
          <a:p>
            <a:r>
              <a:rPr lang="en-US" sz="2400" dirty="0"/>
              <a:t>In your experience, can patients have easy access to information that allows them to see which hospitals/clinics are best for head pain? </a:t>
            </a:r>
            <a:br>
              <a:rPr lang="en-US" sz="2400" dirty="0"/>
            </a:br>
            <a:r>
              <a:rPr lang="en-US" sz="2000" dirty="0" smtClean="0"/>
              <a:t>Such </a:t>
            </a:r>
            <a:r>
              <a:rPr lang="en-US" sz="2000" dirty="0"/>
              <a:t>information might, for instance, be about treatment results, complication rates, </a:t>
            </a:r>
            <a:r>
              <a:rPr lang="en-US" sz="2000" dirty="0" smtClean="0"/>
              <a:t>etc.</a:t>
            </a:r>
            <a:endParaRPr lang="it-IT" sz="20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5955198"/>
              </p:ext>
            </p:extLst>
          </p:nvPr>
        </p:nvGraphicFramePr>
        <p:xfrm>
          <a:off x="1254394" y="2639913"/>
          <a:ext cx="5611912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161734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4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5975" y="187073"/>
            <a:ext cx="7556313" cy="1116106"/>
          </a:xfrm>
        </p:spPr>
        <p:txBody>
          <a:bodyPr/>
          <a:lstStyle/>
          <a:p>
            <a:r>
              <a:rPr lang="en-US" sz="3000" dirty="0"/>
              <a:t>Have you been referred to a </a:t>
            </a:r>
            <a:r>
              <a:rPr lang="en-US" sz="3000" dirty="0" smtClean="0"/>
              <a:t>headache </a:t>
            </a:r>
            <a:r>
              <a:rPr lang="en-US" sz="3000" dirty="0"/>
              <a:t>specialist?</a:t>
            </a:r>
            <a:r>
              <a:rPr lang="it-IT" sz="3000" dirty="0"/>
              <a:t/>
            </a:r>
            <a:br>
              <a:rPr lang="it-IT" sz="3000" dirty="0"/>
            </a:br>
            <a:r>
              <a:rPr lang="en-US" dirty="0"/>
              <a:t> 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2252532"/>
              </p:ext>
            </p:extLst>
          </p:nvPr>
        </p:nvGraphicFramePr>
        <p:xfrm>
          <a:off x="262215" y="1985963"/>
          <a:ext cx="36576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2109278"/>
              </p:ext>
            </p:extLst>
          </p:nvPr>
        </p:nvGraphicFramePr>
        <p:xfrm>
          <a:off x="4517942" y="1985963"/>
          <a:ext cx="4316751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754732" y="1319608"/>
            <a:ext cx="3302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answered yes: How were you referred?</a:t>
            </a:r>
            <a:endParaRPr lang="it-IT" dirty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34426" y="1909672"/>
            <a:ext cx="52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%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76500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9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0436" y="146024"/>
            <a:ext cx="7556313" cy="1116106"/>
          </a:xfrm>
        </p:spPr>
        <p:txBody>
          <a:bodyPr/>
          <a:lstStyle/>
          <a:p>
            <a:r>
              <a:rPr lang="en-US" dirty="0"/>
              <a:t>How long did you wait for the appointment with the specialist?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536721"/>
              </p:ext>
            </p:extLst>
          </p:nvPr>
        </p:nvGraphicFramePr>
        <p:xfrm>
          <a:off x="496887" y="2447925"/>
          <a:ext cx="7860809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161734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5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5576670" y="4296578"/>
            <a:ext cx="2832794" cy="25063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330506" y="4351663"/>
            <a:ext cx="3481330" cy="25063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2772" y="134593"/>
            <a:ext cx="7556313" cy="1116106"/>
          </a:xfrm>
        </p:spPr>
        <p:txBody>
          <a:bodyPr/>
          <a:lstStyle/>
          <a:p>
            <a:r>
              <a:rPr lang="en-US" sz="3000" dirty="0"/>
              <a:t>Do you regularly see a health professional for treatment?</a:t>
            </a:r>
            <a:r>
              <a:rPr lang="it-IT" sz="3000" dirty="0"/>
              <a:t/>
            </a:r>
            <a:br>
              <a:rPr lang="it-IT" sz="3000" dirty="0"/>
            </a:br>
            <a:endParaRPr lang="it-IT" sz="3000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0230172"/>
              </p:ext>
            </p:extLst>
          </p:nvPr>
        </p:nvGraphicFramePr>
        <p:xfrm>
          <a:off x="257236" y="420783"/>
          <a:ext cx="36576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0512558"/>
              </p:ext>
            </p:extLst>
          </p:nvPr>
        </p:nvGraphicFramePr>
        <p:xfrm>
          <a:off x="4397186" y="690963"/>
          <a:ext cx="4107835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375371"/>
              </p:ext>
            </p:extLst>
          </p:nvPr>
        </p:nvGraphicFramePr>
        <p:xfrm>
          <a:off x="492277" y="4560983"/>
          <a:ext cx="3018622" cy="224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399142" y="4461831"/>
            <a:ext cx="17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2008 Edition</a:t>
            </a:r>
            <a:endParaRPr lang="it-IT" dirty="0"/>
          </a:p>
        </p:txBody>
      </p:sp>
      <p:graphicFrame>
        <p:nvGraphicFramePr>
          <p:cNvPr id="8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306262"/>
              </p:ext>
            </p:extLst>
          </p:nvPr>
        </p:nvGraphicFramePr>
        <p:xfrm>
          <a:off x="5605255" y="4181992"/>
          <a:ext cx="2928960" cy="2620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4149877" y="1909672"/>
            <a:ext cx="52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%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61734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1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Graphic spid="6" grpId="0">
        <p:bldAsOne/>
      </p:bldGraphic>
      <p:bldGraphic spid="7" grpId="0">
        <p:bldAsOne/>
      </p:bldGraphic>
      <p:bldP spid="4" grpId="0"/>
      <p:bldGraphic spid="8" grpId="0">
        <p:bldAsOne/>
      </p:bldGraphic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9878" y="838526"/>
            <a:ext cx="3901404" cy="1116106"/>
          </a:xfrm>
        </p:spPr>
        <p:txBody>
          <a:bodyPr/>
          <a:lstStyle/>
          <a:p>
            <a:r>
              <a:rPr lang="en-US" sz="2400" dirty="0"/>
              <a:t>What type of acute medication do you take? </a:t>
            </a:r>
            <a:endParaRPr lang="it-IT" sz="24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0303307"/>
              </p:ext>
            </p:extLst>
          </p:nvPr>
        </p:nvGraphicFramePr>
        <p:xfrm>
          <a:off x="605142" y="1897355"/>
          <a:ext cx="36576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0638677"/>
              </p:ext>
            </p:extLst>
          </p:nvPr>
        </p:nvGraphicFramePr>
        <p:xfrm>
          <a:off x="4399878" y="661012"/>
          <a:ext cx="36576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4399878" y="927134"/>
            <a:ext cx="390140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Do you take prophylactic medications?</a:t>
            </a:r>
            <a:endParaRPr lang="it-IT" sz="2400" dirty="0"/>
          </a:p>
        </p:txBody>
      </p:sp>
      <p:sp>
        <p:nvSpPr>
          <p:cNvPr id="10" name="Rettangolo arrotondato 9"/>
          <p:cNvSpPr/>
          <p:nvPr/>
        </p:nvSpPr>
        <p:spPr>
          <a:xfrm>
            <a:off x="4819952" y="4296578"/>
            <a:ext cx="3481330" cy="25063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078678"/>
              </p:ext>
            </p:extLst>
          </p:nvPr>
        </p:nvGraphicFramePr>
        <p:xfrm>
          <a:off x="4981723" y="4505898"/>
          <a:ext cx="3018622" cy="224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5888588" y="4406746"/>
            <a:ext cx="17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2008 Edition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54935" y="1829038"/>
            <a:ext cx="52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%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76500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6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7" grpId="0"/>
      <p:bldP spid="10" grpId="0" animBg="1"/>
      <p:bldGraphic spid="11" grpId="0">
        <p:bldAsOne/>
      </p:bldGraphic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1341438"/>
            <a:ext cx="7848600" cy="452596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dirty="0">
                <a:solidFill>
                  <a:srgbClr val="1F497D"/>
                </a:solidFill>
                <a:latin typeface="Tahoma" charset="0"/>
                <a:cs typeface="Tahoma" charset="0"/>
              </a:rPr>
              <a:t>This </a:t>
            </a:r>
            <a:r>
              <a:rPr lang="en-GB" sz="2800" dirty="0" smtClean="0">
                <a:solidFill>
                  <a:srgbClr val="1F497D"/>
                </a:solidFill>
                <a:latin typeface="Tahoma" charset="0"/>
                <a:cs typeface="Tahoma" charset="0"/>
              </a:rPr>
              <a:t>is the second run of a survey that was FIRST conducted </a:t>
            </a:r>
            <a:r>
              <a:rPr lang="en-GB" sz="2800" dirty="0">
                <a:solidFill>
                  <a:srgbClr val="1F497D"/>
                </a:solidFill>
                <a:latin typeface="Tahoma" charset="0"/>
                <a:cs typeface="Tahoma" charset="0"/>
              </a:rPr>
              <a:t>by EHA - in collaboration with its members – </a:t>
            </a:r>
            <a:r>
              <a:rPr lang="en-GB" sz="2800" dirty="0" smtClean="0">
                <a:solidFill>
                  <a:srgbClr val="1F497D"/>
                </a:solidFill>
                <a:latin typeface="Tahoma" charset="0"/>
                <a:cs typeface="Tahoma" charset="0"/>
              </a:rPr>
              <a:t>in 2008 with the aims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800" dirty="0" smtClean="0">
                <a:solidFill>
                  <a:srgbClr val="1F497D"/>
                </a:solidFill>
                <a:latin typeface="Tahoma" charset="0"/>
                <a:cs typeface="Tahoma" charset="0"/>
              </a:rPr>
              <a:t>to witness barriers in the access to care for headache sufferers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800" dirty="0">
                <a:solidFill>
                  <a:srgbClr val="1F497D"/>
                </a:solidFill>
                <a:latin typeface="Tahoma" charset="0"/>
                <a:cs typeface="Tahoma" charset="0"/>
              </a:rPr>
              <a:t>t</a:t>
            </a:r>
            <a:r>
              <a:rPr lang="en-GB" sz="2800" dirty="0" smtClean="0">
                <a:solidFill>
                  <a:srgbClr val="1F497D"/>
                </a:solidFill>
                <a:latin typeface="Tahoma" charset="0"/>
                <a:cs typeface="Tahoma" charset="0"/>
              </a:rPr>
              <a:t>o provide solid ground for involving decision makers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800" dirty="0">
                <a:solidFill>
                  <a:srgbClr val="1F497D"/>
                </a:solidFill>
                <a:latin typeface="Tahoma" charset="0"/>
                <a:cs typeface="Tahoma" charset="0"/>
              </a:rPr>
              <a:t>a</a:t>
            </a:r>
            <a:r>
              <a:rPr lang="en-GB" sz="2800" dirty="0" smtClean="0">
                <a:solidFill>
                  <a:srgbClr val="1F497D"/>
                </a:solidFill>
                <a:latin typeface="Tahoma" charset="0"/>
                <a:cs typeface="Tahoma" charset="0"/>
              </a:rPr>
              <a:t>nd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800" dirty="0" smtClean="0">
                <a:solidFill>
                  <a:srgbClr val="1F497D"/>
                </a:solidFill>
                <a:latin typeface="Tahoma" charset="0"/>
                <a:cs typeface="Tahoma" charset="0"/>
              </a:rPr>
              <a:t>to suggest possible solutions.</a:t>
            </a:r>
            <a:endParaRPr lang="it-IT" sz="2800" dirty="0">
              <a:solidFill>
                <a:srgbClr val="1F497D"/>
              </a:solidFill>
              <a:latin typeface="Tahoma" charset="0"/>
              <a:cs typeface="Tahoma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304800"/>
            <a:ext cx="6019800" cy="841375"/>
          </a:xfrm>
          <a:prstGeom prst="rect">
            <a:avLst/>
          </a:prstGeom>
          <a:ln>
            <a:noFill/>
          </a:ln>
        </p:spPr>
        <p:txBody>
          <a:bodyPr lIns="0" tIns="9144" rIns="0" bIns="9144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 err="1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Aim</a:t>
            </a:r>
            <a:endParaRPr lang="it-IT" sz="4000" b="1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1734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1051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Are you satisfied with the management and treatment of your headache condition?</a:t>
            </a:r>
            <a:endParaRPr lang="it-IT" sz="3200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9958037"/>
              </p:ext>
            </p:extLst>
          </p:nvPr>
        </p:nvGraphicFramePr>
        <p:xfrm>
          <a:off x="286438" y="1192748"/>
          <a:ext cx="4024639" cy="423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0983155"/>
              </p:ext>
            </p:extLst>
          </p:nvPr>
        </p:nvGraphicFramePr>
        <p:xfrm>
          <a:off x="4400550" y="1985963"/>
          <a:ext cx="36576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arrotondato 6"/>
          <p:cNvSpPr/>
          <p:nvPr/>
        </p:nvSpPr>
        <p:spPr>
          <a:xfrm>
            <a:off x="473727" y="4560983"/>
            <a:ext cx="2985571" cy="22198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126672"/>
              </p:ext>
            </p:extLst>
          </p:nvPr>
        </p:nvGraphicFramePr>
        <p:xfrm>
          <a:off x="492277" y="4560983"/>
          <a:ext cx="3018622" cy="224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616298" y="2293640"/>
            <a:ext cx="52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%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76500" y="308472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3400" y="457200"/>
            <a:ext cx="8077200" cy="584159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C000"/>
              </a:buClr>
            </a:pPr>
            <a:endParaRPr lang="en-GB" sz="2800" b="1" i="1" dirty="0">
              <a:solidFill>
                <a:schemeClr val="tx2"/>
              </a:solidFill>
              <a:latin typeface="Arial Black" charset="0"/>
            </a:endParaRPr>
          </a:p>
          <a:p>
            <a:pPr marL="177800" indent="-177800" eaLnBrk="1" hangingPunct="1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ct val="159000"/>
              <a:buFont typeface="Arial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Migraine </a:t>
            </a:r>
            <a:r>
              <a:rPr lang="en-GB" sz="2400" dirty="0">
                <a:solidFill>
                  <a:schemeClr val="tx2"/>
                </a:solidFill>
                <a:latin typeface="Tahoma" charset="0"/>
                <a:cs typeface="Tahoma" charset="0"/>
              </a:rPr>
              <a:t>is the major type of headache among responders;</a:t>
            </a:r>
            <a:endParaRPr lang="it-IT" sz="2400" dirty="0">
              <a:solidFill>
                <a:schemeClr val="tx2"/>
              </a:solidFill>
              <a:latin typeface="Tahoma" charset="0"/>
              <a:cs typeface="Tahoma" charset="0"/>
            </a:endParaRPr>
          </a:p>
          <a:p>
            <a:pPr marL="177800" indent="-177800" eaLnBrk="1" hangingPunct="1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ct val="159000"/>
              <a:buFont typeface="Arial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Migraine </a:t>
            </a:r>
            <a:r>
              <a:rPr lang="en-GB" sz="2400" dirty="0">
                <a:solidFill>
                  <a:schemeClr val="tx2"/>
                </a:solidFill>
                <a:latin typeface="Tahoma" charset="0"/>
                <a:cs typeface="Tahoma" charset="0"/>
              </a:rPr>
              <a:t>and other headache disorders </a:t>
            </a:r>
            <a:r>
              <a:rPr lang="en-GB" sz="24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deserve more attention from </a:t>
            </a:r>
            <a:r>
              <a:rPr lang="en-GB" sz="2400" dirty="0">
                <a:solidFill>
                  <a:schemeClr val="tx2"/>
                </a:solidFill>
                <a:latin typeface="Tahoma" charset="0"/>
                <a:cs typeface="Tahoma" charset="0"/>
              </a:rPr>
              <a:t>health professionals;</a:t>
            </a:r>
            <a:endParaRPr lang="it-IT" sz="2400" dirty="0">
              <a:solidFill>
                <a:schemeClr val="tx2"/>
              </a:solidFill>
              <a:latin typeface="Tahoma" charset="0"/>
              <a:cs typeface="Tahoma" charset="0"/>
            </a:endParaRPr>
          </a:p>
          <a:p>
            <a:pPr marL="177800" indent="-177800" eaLnBrk="1" hangingPunct="1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ct val="159000"/>
              <a:buFont typeface="Arial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Most </a:t>
            </a:r>
            <a:r>
              <a:rPr lang="en-GB" sz="2400" dirty="0">
                <a:solidFill>
                  <a:schemeClr val="tx2"/>
                </a:solidFill>
                <a:latin typeface="Tahoma" charset="0"/>
                <a:cs typeface="Tahoma" charset="0"/>
              </a:rPr>
              <a:t>frequently involved health professionals are not headache specialists;</a:t>
            </a:r>
            <a:endParaRPr lang="it-IT" sz="2400" dirty="0">
              <a:solidFill>
                <a:schemeClr val="tx2"/>
              </a:solidFill>
              <a:latin typeface="Tahoma" charset="0"/>
              <a:cs typeface="Tahoma" charset="0"/>
            </a:endParaRPr>
          </a:p>
          <a:p>
            <a:pPr marL="177800" indent="-177800" eaLnBrk="1" hangingPunct="1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ct val="159000"/>
              <a:buFont typeface="Arial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The </a:t>
            </a:r>
            <a:r>
              <a:rPr lang="en-GB" sz="2400" dirty="0">
                <a:solidFill>
                  <a:schemeClr val="tx2"/>
                </a:solidFill>
                <a:latin typeface="Tahoma" charset="0"/>
                <a:cs typeface="Tahoma" charset="0"/>
              </a:rPr>
              <a:t>majority of the responders are not satisfied with treatment and management;</a:t>
            </a:r>
            <a:endParaRPr lang="it-IT" sz="2400" dirty="0">
              <a:solidFill>
                <a:schemeClr val="tx2"/>
              </a:solidFill>
              <a:latin typeface="Tahoma" charset="0"/>
              <a:cs typeface="Tahoma" charset="0"/>
            </a:endParaRPr>
          </a:p>
          <a:p>
            <a:pPr marL="177800" indent="-177800" eaLnBrk="1" hangingPunct="1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ct val="159000"/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Many </a:t>
            </a:r>
            <a:r>
              <a:rPr lang="en-US" sz="2400" dirty="0">
                <a:solidFill>
                  <a:schemeClr val="tx2"/>
                </a:solidFill>
                <a:latin typeface="Tahoma" charset="0"/>
                <a:cs typeface="Tahoma" charset="0"/>
              </a:rPr>
              <a:t>patients are unaware of the existence of headache </a:t>
            </a:r>
            <a:r>
              <a:rPr lang="en-US" sz="2400" dirty="0" err="1">
                <a:solidFill>
                  <a:schemeClr val="tx2"/>
                </a:solidFill>
                <a:latin typeface="Tahoma" charset="0"/>
                <a:cs typeface="Tahoma" charset="0"/>
              </a:rPr>
              <a:t>centres</a:t>
            </a:r>
            <a:r>
              <a:rPr lang="en-US" sz="2400" dirty="0">
                <a:solidFill>
                  <a:schemeClr val="tx2"/>
                </a:solidFill>
                <a:latin typeface="Tahoma" charset="0"/>
                <a:cs typeface="Tahoma" charset="0"/>
              </a:rPr>
              <a:t> and those who are, experience difficulties in gaining access to them</a:t>
            </a:r>
            <a:r>
              <a:rPr lang="en-GB" sz="2400" dirty="0">
                <a:solidFill>
                  <a:schemeClr val="tx2"/>
                </a:solidFill>
                <a:latin typeface="Tahoma" charset="0"/>
                <a:cs typeface="Tahoma" charset="0"/>
              </a:rPr>
              <a:t>;</a:t>
            </a:r>
            <a:endParaRPr lang="it-IT" sz="2400" dirty="0">
              <a:solidFill>
                <a:schemeClr val="tx2"/>
              </a:solidFill>
              <a:latin typeface="Tahoma" charset="0"/>
              <a:cs typeface="Tahoma" charset="0"/>
            </a:endParaRPr>
          </a:p>
          <a:p>
            <a:pPr marL="177800" indent="-177800" eaLnBrk="1" hangingPunct="1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ct val="159000"/>
              <a:buFont typeface="Arial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Only a minority of patients is receiving prophylactic medication</a:t>
            </a:r>
            <a:endParaRPr lang="it-IT" sz="2400" dirty="0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-3175"/>
            <a:ext cx="8534400" cy="841375"/>
          </a:xfrm>
          <a:prstGeom prst="rect">
            <a:avLst/>
          </a:prstGeom>
          <a:ln>
            <a:noFill/>
          </a:ln>
        </p:spPr>
        <p:txBody>
          <a:bodyPr lIns="0" tIns="9144" rIns="0" bIns="9144" anchor="b"/>
          <a:lstStyle/>
          <a:p>
            <a:pPr fontAlgn="auto">
              <a:spcAft>
                <a:spcPts val="0"/>
              </a:spcAft>
              <a:defRPr/>
            </a:pPr>
            <a:r>
              <a:rPr lang="en-GB" sz="44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Conclusions </a:t>
            </a:r>
            <a:r>
              <a:rPr lang="en-GB" sz="42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from the survey</a:t>
            </a:r>
            <a:endParaRPr lang="it-IT" sz="4200" b="1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250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5326" y="457200"/>
            <a:ext cx="8651976" cy="60016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</a:pPr>
            <a:endParaRPr lang="en-GB" sz="3200" b="1" i="1" dirty="0">
              <a:solidFill>
                <a:schemeClr val="tx2"/>
              </a:solidFill>
              <a:latin typeface="Arial Black" charset="0"/>
            </a:endParaRPr>
          </a:p>
          <a:p>
            <a:pPr marL="531813" indent="-531813" eaLnBrk="1" hangingPunct="1"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it-IT" sz="3200" dirty="0" err="1" smtClean="0">
                <a:solidFill>
                  <a:schemeClr val="tx2"/>
                </a:solidFill>
                <a:latin typeface="Tahoma" charset="0"/>
                <a:cs typeface="Tahoma" charset="0"/>
              </a:rPr>
              <a:t>There</a:t>
            </a:r>
            <a:r>
              <a:rPr lang="it-IT" sz="3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  <a:latin typeface="Tahoma" charset="0"/>
                <a:cs typeface="Tahoma" charset="0"/>
              </a:rPr>
              <a:t>is</a:t>
            </a:r>
            <a:r>
              <a:rPr lang="it-IT" sz="3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  <a:latin typeface="Tahoma" charset="0"/>
                <a:cs typeface="Tahoma" charset="0"/>
              </a:rPr>
              <a:t>still</a:t>
            </a:r>
            <a:r>
              <a:rPr lang="it-IT" sz="3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  <a:latin typeface="Tahoma" charset="0"/>
                <a:cs typeface="Tahoma" charset="0"/>
              </a:rPr>
              <a:t>much</a:t>
            </a:r>
            <a:r>
              <a:rPr lang="it-IT" sz="3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work to do;</a:t>
            </a:r>
          </a:p>
          <a:p>
            <a:pPr marL="531813" indent="-531813" eaLnBrk="1" hangingPunct="1"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it-IT" sz="3200" dirty="0">
              <a:solidFill>
                <a:schemeClr val="tx2"/>
              </a:solidFill>
              <a:latin typeface="Tahoma" charset="0"/>
              <a:cs typeface="Tahoma" charset="0"/>
            </a:endParaRPr>
          </a:p>
          <a:p>
            <a:pPr marL="531813" indent="-531813" eaLnBrk="1" hangingPunct="1"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GB" sz="3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Isolated efforts from the individual national associations might not be enough;</a:t>
            </a:r>
          </a:p>
          <a:p>
            <a:pPr marL="531813" indent="-531813" eaLnBrk="1" hangingPunct="1"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it-IT" sz="3200" dirty="0">
              <a:solidFill>
                <a:schemeClr val="tx2"/>
              </a:solidFill>
              <a:latin typeface="Tahoma" charset="0"/>
              <a:cs typeface="Tahoma" charset="0"/>
            </a:endParaRPr>
          </a:p>
          <a:p>
            <a:pPr marL="531813" indent="-531813" eaLnBrk="1" hangingPunct="1"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GB" sz="3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There is an obvious need for a coordinated European action to </a:t>
            </a:r>
          </a:p>
          <a:p>
            <a:pPr marL="531813" eaLnBrk="1" hangingPunct="1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GB" sz="3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educate patients and doctors, </a:t>
            </a:r>
          </a:p>
          <a:p>
            <a:pPr marL="531813" eaLnBrk="1" hangingPunct="1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GB" sz="3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increase awareness on headache,</a:t>
            </a:r>
          </a:p>
          <a:p>
            <a:pPr marL="531813" eaLnBrk="1" hangingPunct="1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GB" sz="3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improve access to care,</a:t>
            </a:r>
          </a:p>
          <a:p>
            <a:pPr marL="531813" eaLnBrk="1" hangingPunct="1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GB" sz="3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improve care quality.</a:t>
            </a:r>
            <a:endParaRPr lang="it-IT" sz="3200" dirty="0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-91783"/>
            <a:ext cx="8534400" cy="841375"/>
          </a:xfrm>
          <a:prstGeom prst="rect">
            <a:avLst/>
          </a:prstGeom>
          <a:ln>
            <a:noFill/>
          </a:ln>
        </p:spPr>
        <p:txBody>
          <a:bodyPr lIns="0" tIns="9144" rIns="0" bIns="9144" anchor="b"/>
          <a:lstStyle/>
          <a:p>
            <a:pPr fontAlgn="auto">
              <a:spcAft>
                <a:spcPts val="0"/>
              </a:spcAft>
              <a:defRPr/>
            </a:pPr>
            <a:r>
              <a:rPr lang="en-GB" sz="44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Conclusions </a:t>
            </a:r>
            <a:r>
              <a:rPr lang="en-GB" sz="42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from the survey</a:t>
            </a:r>
            <a:endParaRPr lang="it-IT" sz="4200" b="1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724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 descr="http://www.netmaps.it/carte_murali/maps/wallmaps_eur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8333" r="6223" b="8150"/>
          <a:stretch>
            <a:fillRect/>
          </a:stretch>
        </p:blipFill>
        <p:spPr bwMode="auto">
          <a:xfrm>
            <a:off x="76200" y="2057400"/>
            <a:ext cx="38862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23"/>
          <p:cNvGrpSpPr>
            <a:grpSpLocks/>
          </p:cNvGrpSpPr>
          <p:nvPr/>
        </p:nvGrpSpPr>
        <p:grpSpPr bwMode="auto">
          <a:xfrm>
            <a:off x="-82550" y="2439988"/>
            <a:ext cx="4800600" cy="3576637"/>
            <a:chOff x="-83151" y="2440726"/>
            <a:chExt cx="4800600" cy="3576447"/>
          </a:xfrm>
        </p:grpSpPr>
        <p:pic>
          <p:nvPicPr>
            <p:cNvPr id="3" name="Immagine 2" descr="megafono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1A53A0"/>
                </a:clrFrom>
                <a:clrTo>
                  <a:srgbClr val="1A53A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83151" y="2440726"/>
              <a:ext cx="4800600" cy="3576447"/>
            </a:xfrm>
            <a:prstGeom prst="rect">
              <a:avLst/>
            </a:prstGeom>
            <a:solidFill>
              <a:srgbClr val="000000">
                <a:alpha val="67059"/>
              </a:srgb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4" name="CasellaDiTesto 3"/>
            <p:cNvSpPr txBox="1"/>
            <p:nvPr/>
          </p:nvSpPr>
          <p:spPr>
            <a:xfrm rot="19175933">
              <a:off x="2499407" y="3674065"/>
              <a:ext cx="941551" cy="52322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  <a:bevelB w="38100" h="38100"/>
              </a:sp3d>
            </a:bodyPr>
            <a:lstStyle/>
            <a:p>
              <a:pPr>
                <a:defRPr/>
              </a:pPr>
              <a:r>
                <a:rPr lang="it-IT" sz="2800" b="1" dirty="0">
                  <a:ln w="10541" cmpd="tri">
                    <a:solidFill>
                      <a:srgbClr val="FF0000">
                        <a:alpha val="420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14300">
                      <a:prstClr val="black"/>
                    </a:innerShdw>
                  </a:effectLst>
                  <a:ea typeface="+mn-ea"/>
                </a:rPr>
                <a:t>EHA</a:t>
              </a:r>
            </a:p>
          </p:txBody>
        </p:sp>
      </p:grpSp>
      <p:grpSp>
        <p:nvGrpSpPr>
          <p:cNvPr id="5" name="Gruppo 24"/>
          <p:cNvGrpSpPr>
            <a:grpSpLocks/>
          </p:cNvGrpSpPr>
          <p:nvPr/>
        </p:nvGrpSpPr>
        <p:grpSpPr bwMode="auto">
          <a:xfrm>
            <a:off x="3663950" y="1912938"/>
            <a:ext cx="1498600" cy="1625600"/>
            <a:chOff x="3664363" y="1912404"/>
            <a:chExt cx="1498266" cy="1626841"/>
          </a:xfrm>
        </p:grpSpPr>
        <p:sp>
          <p:nvSpPr>
            <p:cNvPr id="21" name="Gallone 20"/>
            <p:cNvSpPr/>
            <p:nvPr/>
          </p:nvSpPr>
          <p:spPr>
            <a:xfrm rot="19761557">
              <a:off x="3664363" y="2748766"/>
              <a:ext cx="505973" cy="790479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2" name="Gallone 21"/>
            <p:cNvSpPr/>
            <p:nvPr/>
          </p:nvSpPr>
          <p:spPr>
            <a:xfrm rot="19761557">
              <a:off x="4027200" y="2384513"/>
              <a:ext cx="618499" cy="1049058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3" name="Gallone 22"/>
            <p:cNvSpPr/>
            <p:nvPr/>
          </p:nvSpPr>
          <p:spPr>
            <a:xfrm rot="19761557">
              <a:off x="4431618" y="1912404"/>
              <a:ext cx="731011" cy="1470814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4" descr="European Headache Feder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6"/>
          <a:stretch>
            <a:fillRect/>
          </a:stretch>
        </p:blipFill>
        <p:spPr bwMode="auto">
          <a:xfrm>
            <a:off x="5334000" y="2133600"/>
            <a:ext cx="3657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25"/>
          <p:cNvGrpSpPr>
            <a:grpSpLocks/>
          </p:cNvGrpSpPr>
          <p:nvPr/>
        </p:nvGrpSpPr>
        <p:grpSpPr bwMode="auto">
          <a:xfrm>
            <a:off x="5257800" y="357188"/>
            <a:ext cx="3384550" cy="1571625"/>
            <a:chOff x="5257800" y="357166"/>
            <a:chExt cx="3384080" cy="1571636"/>
          </a:xfrm>
        </p:grpSpPr>
        <p:pic>
          <p:nvPicPr>
            <p:cNvPr id="32780" name="Picture 2" descr="Logo del Parlamento europeo: ritorna alla pagina iniziale di Europarl">
              <a:hlinkClick r:id="rId6" tooltip="Ritorna alla pagina iniziale di Europarl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57166"/>
              <a:ext cx="1997842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1" name="CasellaDiTesto 12"/>
            <p:cNvSpPr txBox="1">
              <a:spLocks noChangeArrowheads="1"/>
            </p:cNvSpPr>
            <p:nvPr/>
          </p:nvSpPr>
          <p:spPr bwMode="auto">
            <a:xfrm>
              <a:off x="6719366" y="435114"/>
              <a:ext cx="192251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2000" b="1">
                  <a:latin typeface="Times New Roman" charset="0"/>
                  <a:cs typeface="Times New Roman" charset="0"/>
                </a:rPr>
                <a:t>EUROPEAN </a:t>
              </a:r>
            </a:p>
            <a:p>
              <a:pPr eaLnBrk="1" hangingPunct="1"/>
              <a:r>
                <a:rPr lang="it-IT" sz="2000" b="1">
                  <a:latin typeface="Times New Roman" charset="0"/>
                  <a:cs typeface="Times New Roman" charset="0"/>
                </a:rPr>
                <a:t>PARLIAMENT</a:t>
              </a:r>
            </a:p>
          </p:txBody>
        </p:sp>
      </p:grpSp>
      <p:grpSp>
        <p:nvGrpSpPr>
          <p:cNvPr id="7" name="Gruppo 26"/>
          <p:cNvGrpSpPr>
            <a:grpSpLocks/>
          </p:cNvGrpSpPr>
          <p:nvPr/>
        </p:nvGrpSpPr>
        <p:grpSpPr bwMode="auto">
          <a:xfrm>
            <a:off x="5257800" y="3733800"/>
            <a:ext cx="3960813" cy="1038225"/>
            <a:chOff x="5257800" y="3733800"/>
            <a:chExt cx="3960502" cy="1038225"/>
          </a:xfrm>
        </p:grpSpPr>
        <p:pic>
          <p:nvPicPr>
            <p:cNvPr id="32778" name="Picture 6" descr="http://www.clusterheadaches.org.uk/home/ihs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733800"/>
              <a:ext cx="952500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9" name="CasellaDiTesto 15"/>
            <p:cNvSpPr txBox="1">
              <a:spLocks noChangeArrowheads="1"/>
            </p:cNvSpPr>
            <p:nvPr/>
          </p:nvSpPr>
          <p:spPr bwMode="auto">
            <a:xfrm>
              <a:off x="6329370" y="3811724"/>
              <a:ext cx="288893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2000" b="1">
                  <a:latin typeface="Times New Roman" charset="0"/>
                  <a:cs typeface="Times New Roman" charset="0"/>
                </a:rPr>
                <a:t>INTERNATIONAL </a:t>
              </a:r>
            </a:p>
            <a:p>
              <a:pPr eaLnBrk="1" hangingPunct="1"/>
              <a:r>
                <a:rPr lang="it-IT" sz="2000" b="1">
                  <a:latin typeface="Times New Roman" charset="0"/>
                  <a:cs typeface="Times New Roman" charset="0"/>
                </a:rPr>
                <a:t>HEADACHE SOCIETY</a:t>
              </a:r>
            </a:p>
          </p:txBody>
        </p:sp>
      </p:grpSp>
      <p:pic>
        <p:nvPicPr>
          <p:cNvPr id="17" name="Picture 8" descr="http://www.trilliumfoundation.org/User/Img/news_images/WHO_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76825"/>
            <a:ext cx="152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7315200" y="5334000"/>
            <a:ext cx="1905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3000"/>
              <a:t>More?</a:t>
            </a:r>
          </a:p>
        </p:txBody>
      </p:sp>
    </p:spTree>
    <p:extLst>
      <p:ext uri="{BB962C8B-B14F-4D97-AF65-F5344CB8AC3E}">
        <p14:creationId xmlns:p14="http://schemas.microsoft.com/office/powerpoint/2010/main" val="12633385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1974" y="204130"/>
            <a:ext cx="7620000" cy="64530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it-IT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EHA MEMBER ORGANISATIONS</a:t>
            </a:r>
            <a:r>
              <a:rPr lang="it-IT" dirty="0">
                <a:solidFill>
                  <a:schemeClr val="tx2"/>
                </a:solidFill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1. </a:t>
            </a:r>
            <a:r>
              <a:rPr lang="it-IT" sz="1600" dirty="0" smtClean="0">
                <a:solidFill>
                  <a:srgbClr val="0000FF"/>
                </a:solidFill>
                <a:hlinkClick r:id="rId2" tooltip="blocked::http://www.dolordecabeza.net/"/>
              </a:rPr>
              <a:t>AEPAC</a:t>
            </a:r>
            <a:r>
              <a:rPr lang="it-IT" sz="1600" dirty="0" smtClean="0">
                <a:solidFill>
                  <a:srgbClr val="0000FF"/>
                </a:solidFill>
              </a:rPr>
              <a:t> </a:t>
            </a:r>
            <a:r>
              <a:rPr lang="it-IT" sz="1600" dirty="0">
                <a:solidFill>
                  <a:srgbClr val="0000FF"/>
                </a:solidFill>
              </a:rPr>
              <a:t>(</a:t>
            </a:r>
            <a:r>
              <a:rPr lang="it-IT" sz="1600" dirty="0" err="1">
                <a:solidFill>
                  <a:srgbClr val="0000FF"/>
                </a:solidFill>
              </a:rPr>
              <a:t>Asociación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  <a:r>
              <a:rPr lang="it-IT" sz="1600" dirty="0" err="1">
                <a:solidFill>
                  <a:srgbClr val="0000FF"/>
                </a:solidFill>
              </a:rPr>
              <a:t>Española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  <a:r>
              <a:rPr lang="it-IT" sz="1600" dirty="0" err="1">
                <a:solidFill>
                  <a:srgbClr val="0000FF"/>
                </a:solidFill>
              </a:rPr>
              <a:t>Pacientes</a:t>
            </a:r>
            <a:r>
              <a:rPr lang="it-IT" sz="1600" dirty="0">
                <a:solidFill>
                  <a:srgbClr val="0000FF"/>
                </a:solidFill>
              </a:rPr>
              <a:t> con Cefalea) – </a:t>
            </a:r>
            <a:r>
              <a:rPr lang="it-IT" sz="1600" dirty="0" err="1">
                <a:solidFill>
                  <a:srgbClr val="0000FF"/>
                </a:solidFill>
              </a:rPr>
              <a:t>Spain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2. </a:t>
            </a:r>
            <a:r>
              <a:rPr lang="it-IT" sz="1600" dirty="0">
                <a:solidFill>
                  <a:srgbClr val="0000FF"/>
                </a:solidFill>
                <a:hlinkClick r:id="rId3" tooltip="blocked::http://www.cefalea.it/interna.cfm?idmenu=2"/>
              </a:rPr>
              <a:t>Alleanza Cefalalgici – CIRNA Foundation</a:t>
            </a:r>
            <a:r>
              <a:rPr lang="it-IT" sz="1600" dirty="0">
                <a:solidFill>
                  <a:srgbClr val="0000FF"/>
                </a:solidFill>
              </a:rPr>
              <a:t> – </a:t>
            </a:r>
            <a:r>
              <a:rPr lang="it-IT" sz="1600" dirty="0" err="1">
                <a:solidFill>
                  <a:srgbClr val="0000FF"/>
                </a:solidFill>
              </a:rPr>
              <a:t>Italy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3. Associazione Italiana per la lotta contro le Cefalee (AIC) – </a:t>
            </a:r>
            <a:r>
              <a:rPr lang="it-IT" sz="1600" dirty="0" err="1">
                <a:solidFill>
                  <a:srgbClr val="0000FF"/>
                </a:solidFill>
              </a:rPr>
              <a:t>Italy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4. </a:t>
            </a:r>
            <a:r>
              <a:rPr lang="it-IT" sz="1600" dirty="0" err="1">
                <a:solidFill>
                  <a:srgbClr val="0000FF"/>
                </a:solidFill>
              </a:rPr>
              <a:t>Belgian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  <a:r>
              <a:rPr lang="it-IT" sz="1600" dirty="0" err="1">
                <a:solidFill>
                  <a:srgbClr val="0000FF"/>
                </a:solidFill>
              </a:rPr>
              <a:t>Migraine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  <a:r>
              <a:rPr lang="it-IT" sz="1600" dirty="0" err="1">
                <a:solidFill>
                  <a:srgbClr val="0000FF"/>
                </a:solidFill>
              </a:rPr>
              <a:t>Association</a:t>
            </a:r>
            <a:r>
              <a:rPr lang="it-IT" sz="1600" dirty="0">
                <a:solidFill>
                  <a:srgbClr val="0000FF"/>
                </a:solidFill>
              </a:rPr>
              <a:t> – </a:t>
            </a:r>
            <a:r>
              <a:rPr lang="it-IT" sz="1600" dirty="0" err="1">
                <a:solidFill>
                  <a:srgbClr val="0000FF"/>
                </a:solidFill>
              </a:rPr>
              <a:t>Belgium</a:t>
            </a:r>
            <a:endParaRPr lang="it-IT" sz="16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5. </a:t>
            </a:r>
            <a:r>
              <a:rPr lang="it-IT" sz="1600" dirty="0" err="1">
                <a:solidFill>
                  <a:srgbClr val="0000FF"/>
                </a:solidFill>
                <a:hlinkClick r:id="rId4" tooltip="blocked::http://www.hoofdpijnpatienten.nl/"/>
              </a:rPr>
              <a:t>Dutch</a:t>
            </a:r>
            <a:r>
              <a:rPr lang="it-IT" sz="1600" dirty="0">
                <a:solidFill>
                  <a:srgbClr val="0000FF"/>
                </a:solidFill>
                <a:hlinkClick r:id="rId4" tooltip="blocked::http://www.hoofdpijnpatienten.nl/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4" tooltip="blocked::http://www.hoofdpijnpatienten.nl/"/>
              </a:rPr>
              <a:t>Headache</a:t>
            </a:r>
            <a:r>
              <a:rPr lang="it-IT" sz="1600" dirty="0">
                <a:solidFill>
                  <a:srgbClr val="0000FF"/>
                </a:solidFill>
                <a:hlinkClick r:id="rId4" tooltip="blocked::http://www.hoofdpijnpatienten.nl/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4" tooltip="blocked::http://www.hoofdpijnpatienten.nl/"/>
              </a:rPr>
              <a:t>Patient</a:t>
            </a:r>
            <a:r>
              <a:rPr lang="it-IT" sz="1600" dirty="0">
                <a:solidFill>
                  <a:srgbClr val="0000FF"/>
                </a:solidFill>
                <a:hlinkClick r:id="rId4" tooltip="blocked::http://www.hoofdpijnpatienten.nl/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4" tooltip="blocked::http://www.hoofdpijnpatienten.nl/"/>
              </a:rPr>
              <a:t>Association</a:t>
            </a:r>
            <a:r>
              <a:rPr lang="it-IT" sz="1600" dirty="0">
                <a:solidFill>
                  <a:srgbClr val="0000FF"/>
                </a:solidFill>
                <a:hlinkClick r:id="rId4" tooltip="blocked::http://www.hoofdpijnpatienten.nl/"/>
              </a:rPr>
              <a:t> </a:t>
            </a:r>
            <a:r>
              <a:rPr lang="it-IT" sz="1600" dirty="0">
                <a:solidFill>
                  <a:srgbClr val="0000FF"/>
                </a:solidFill>
              </a:rPr>
              <a:t>- The Netherlands 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6. </a:t>
            </a:r>
            <a:r>
              <a:rPr lang="it-IT" sz="1600" dirty="0" err="1">
                <a:solidFill>
                  <a:srgbClr val="0000FF"/>
                </a:solidFill>
                <a:hlinkClick r:id="rId5" tooltip="blocked::http://www.migreeni.org/"/>
              </a:rPr>
              <a:t>Finnish</a:t>
            </a:r>
            <a:r>
              <a:rPr lang="it-IT" sz="1600" dirty="0">
                <a:solidFill>
                  <a:srgbClr val="0000FF"/>
                </a:solidFill>
                <a:hlinkClick r:id="rId5" tooltip="blocked::http://www.migreeni.org/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5" tooltip="blocked::http://www.migreeni.org/"/>
              </a:rPr>
              <a:t>Migraine</a:t>
            </a:r>
            <a:r>
              <a:rPr lang="it-IT" sz="1600" dirty="0">
                <a:solidFill>
                  <a:srgbClr val="0000FF"/>
                </a:solidFill>
                <a:hlinkClick r:id="rId5" tooltip="blocked::http://www.migreeni.org/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5" tooltip="blocked::http://www.migreeni.org/"/>
              </a:rPr>
              <a:t>Association</a:t>
            </a:r>
            <a:r>
              <a:rPr lang="it-IT" sz="1600" dirty="0">
                <a:solidFill>
                  <a:srgbClr val="0000FF"/>
                </a:solidFill>
              </a:rPr>
              <a:t> – </a:t>
            </a:r>
            <a:r>
              <a:rPr lang="it-IT" sz="1600" dirty="0" err="1">
                <a:solidFill>
                  <a:srgbClr val="0000FF"/>
                </a:solidFill>
              </a:rPr>
              <a:t>Finland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7. </a:t>
            </a:r>
            <a:r>
              <a:rPr lang="it-IT" sz="1600" dirty="0" err="1">
                <a:solidFill>
                  <a:srgbClr val="0000FF"/>
                </a:solidFill>
                <a:hlinkClick r:id="rId6" tooltip="blocked::http://www.dgk.de/"/>
              </a:rPr>
              <a:t>German</a:t>
            </a:r>
            <a:r>
              <a:rPr lang="it-IT" sz="1600" dirty="0">
                <a:solidFill>
                  <a:srgbClr val="0000FF"/>
                </a:solidFill>
                <a:hlinkClick r:id="rId6" tooltip="blocked::http://www.dgk.de/"/>
              </a:rPr>
              <a:t> Green Cross</a:t>
            </a:r>
            <a:r>
              <a:rPr lang="it-IT" sz="1600" dirty="0">
                <a:solidFill>
                  <a:srgbClr val="0000FF"/>
                </a:solidFill>
              </a:rPr>
              <a:t> - Germany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8. </a:t>
            </a:r>
            <a:r>
              <a:rPr lang="it-IT" sz="1600" dirty="0" err="1">
                <a:solidFill>
                  <a:srgbClr val="0000FF"/>
                </a:solidFill>
              </a:rPr>
              <a:t>Icelandic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  <a:r>
              <a:rPr lang="it-IT" sz="1600" dirty="0" err="1">
                <a:solidFill>
                  <a:srgbClr val="0000FF"/>
                </a:solidFill>
              </a:rPr>
              <a:t>Migraine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  <a:r>
              <a:rPr lang="it-IT" sz="1600" dirty="0" err="1">
                <a:solidFill>
                  <a:srgbClr val="0000FF"/>
                </a:solidFill>
              </a:rPr>
              <a:t>Association</a:t>
            </a:r>
            <a:r>
              <a:rPr lang="it-IT" sz="1600" dirty="0">
                <a:solidFill>
                  <a:srgbClr val="0000FF"/>
                </a:solidFill>
              </a:rPr>
              <a:t> (</a:t>
            </a:r>
            <a:r>
              <a:rPr lang="it-IT" sz="1600" dirty="0" err="1">
                <a:solidFill>
                  <a:srgbClr val="0000FF"/>
                </a:solidFill>
              </a:rPr>
              <a:t>Migrensamtokin</a:t>
            </a:r>
            <a:r>
              <a:rPr lang="it-IT" sz="16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9. </a:t>
            </a:r>
            <a:r>
              <a:rPr lang="it-IT" sz="1600" dirty="0" err="1">
                <a:solidFill>
                  <a:srgbClr val="0000FF"/>
                </a:solidFill>
                <a:hlinkClick r:id="rId7" tooltip="blocked::http://www.migraine.org.uk/"/>
              </a:rPr>
              <a:t>Migraine</a:t>
            </a:r>
            <a:r>
              <a:rPr lang="it-IT" sz="1600" dirty="0">
                <a:solidFill>
                  <a:srgbClr val="0000FF"/>
                </a:solidFill>
                <a:hlinkClick r:id="rId7" tooltip="blocked::http://www.migraine.org.uk/"/>
              </a:rPr>
              <a:t> Action </a:t>
            </a:r>
            <a:r>
              <a:rPr lang="it-IT" sz="1600" dirty="0" err="1">
                <a:solidFill>
                  <a:srgbClr val="0000FF"/>
                </a:solidFill>
                <a:hlinkClick r:id="rId7" tooltip="blocked::http://www.migraine.org.uk/"/>
              </a:rPr>
              <a:t>Association</a:t>
            </a:r>
            <a:r>
              <a:rPr lang="it-IT" sz="1600" dirty="0">
                <a:solidFill>
                  <a:srgbClr val="0000FF"/>
                </a:solidFill>
                <a:hlinkClick r:id="rId7" tooltip="blocked::http://www.migraine.org.uk/"/>
              </a:rPr>
              <a:t> </a:t>
            </a:r>
            <a:r>
              <a:rPr lang="it-IT" sz="1600" dirty="0">
                <a:solidFill>
                  <a:srgbClr val="0000FF"/>
                </a:solidFill>
              </a:rPr>
              <a:t>– UK 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10. </a:t>
            </a:r>
            <a:r>
              <a:rPr lang="it-IT" sz="1600" dirty="0" err="1">
                <a:solidFill>
                  <a:srgbClr val="0000FF"/>
                </a:solidFill>
              </a:rPr>
              <a:t>Migraine</a:t>
            </a:r>
            <a:r>
              <a:rPr lang="it-IT" sz="1600" dirty="0">
                <a:solidFill>
                  <a:srgbClr val="0000FF"/>
                </a:solidFill>
              </a:rPr>
              <a:t> Action </a:t>
            </a:r>
            <a:r>
              <a:rPr lang="it-IT" sz="1600" dirty="0" err="1">
                <a:solidFill>
                  <a:srgbClr val="0000FF"/>
                </a:solidFill>
              </a:rPr>
              <a:t>Luxembourg</a:t>
            </a:r>
            <a:r>
              <a:rPr lang="it-IT" sz="1600" dirty="0">
                <a:solidFill>
                  <a:srgbClr val="0000FF"/>
                </a:solidFill>
              </a:rPr>
              <a:t> – </a:t>
            </a:r>
            <a:r>
              <a:rPr lang="it-IT" sz="1600" dirty="0" err="1">
                <a:solidFill>
                  <a:srgbClr val="0000FF"/>
                </a:solidFill>
              </a:rPr>
              <a:t>Luxembourg</a:t>
            </a:r>
            <a:endParaRPr lang="it-IT" sz="16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11. </a:t>
            </a:r>
            <a:r>
              <a:rPr lang="it-IT" sz="1600" dirty="0" err="1">
                <a:solidFill>
                  <a:srgbClr val="0000FF"/>
                </a:solidFill>
                <a:hlinkClick r:id="rId8" tooltip="blocked::http://www.migraine.ie/"/>
              </a:rPr>
              <a:t>Migraine</a:t>
            </a:r>
            <a:r>
              <a:rPr lang="it-IT" sz="1600" dirty="0">
                <a:solidFill>
                  <a:srgbClr val="0000FF"/>
                </a:solidFill>
                <a:hlinkClick r:id="rId8" tooltip="blocked::http://www.migraine.ie/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8" tooltip="blocked::http://www.migraine.ie/"/>
              </a:rPr>
              <a:t>Association</a:t>
            </a:r>
            <a:r>
              <a:rPr lang="it-IT" sz="1600" dirty="0">
                <a:solidFill>
                  <a:srgbClr val="0000FF"/>
                </a:solidFill>
                <a:hlinkClick r:id="rId8" tooltip="blocked::http://www.migraine.ie/"/>
              </a:rPr>
              <a:t> of </a:t>
            </a:r>
            <a:r>
              <a:rPr lang="it-IT" sz="1600" dirty="0" err="1">
                <a:solidFill>
                  <a:srgbClr val="0000FF"/>
                </a:solidFill>
                <a:hlinkClick r:id="rId8" tooltip="blocked::http://www.migraine.ie/"/>
              </a:rPr>
              <a:t>Ireland</a:t>
            </a:r>
            <a:r>
              <a:rPr lang="it-IT" sz="1600" dirty="0">
                <a:solidFill>
                  <a:srgbClr val="0000FF"/>
                </a:solidFill>
              </a:rPr>
              <a:t> – </a:t>
            </a:r>
            <a:r>
              <a:rPr lang="it-IT" sz="1600" dirty="0" err="1">
                <a:solidFill>
                  <a:srgbClr val="0000FF"/>
                </a:solidFill>
              </a:rPr>
              <a:t>Ireland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12. </a:t>
            </a:r>
            <a:r>
              <a:rPr lang="it-IT" sz="1600" dirty="0" err="1">
                <a:solidFill>
                  <a:srgbClr val="0000FF"/>
                </a:solidFill>
                <a:hlinkClick r:id="rId9" tooltip="blocked::http://www.migrene.no/"/>
              </a:rPr>
              <a:t>Norwegian</a:t>
            </a:r>
            <a:r>
              <a:rPr lang="it-IT" sz="1600" dirty="0">
                <a:solidFill>
                  <a:srgbClr val="0000FF"/>
                </a:solidFill>
                <a:hlinkClick r:id="rId9" tooltip="blocked::http://www.migrene.no/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9" tooltip="blocked::http://www.migrene.no/"/>
              </a:rPr>
              <a:t>Migraine</a:t>
            </a:r>
            <a:r>
              <a:rPr lang="it-IT" sz="1600" dirty="0">
                <a:solidFill>
                  <a:srgbClr val="0000FF"/>
                </a:solidFill>
                <a:hlinkClick r:id="rId9" tooltip="blocked::http://www.migrene.no/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9" tooltip="blocked::http://www.migrene.no/"/>
              </a:rPr>
              <a:t>Association</a:t>
            </a:r>
            <a:r>
              <a:rPr lang="it-IT" sz="1600" dirty="0">
                <a:solidFill>
                  <a:srgbClr val="0000FF"/>
                </a:solidFill>
              </a:rPr>
              <a:t> – </a:t>
            </a:r>
            <a:r>
              <a:rPr lang="it-IT" sz="1600" dirty="0" err="1">
                <a:solidFill>
                  <a:srgbClr val="0000FF"/>
                </a:solidFill>
              </a:rPr>
              <a:t>Norway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13. </a:t>
            </a:r>
            <a:r>
              <a:rPr lang="it-IT" sz="1600" dirty="0" err="1">
                <a:solidFill>
                  <a:srgbClr val="0000FF"/>
                </a:solidFill>
                <a:hlinkClick r:id="rId10" tooltip="blocked::http://www.migran.org/news.php"/>
              </a:rPr>
              <a:t>Swedish</a:t>
            </a:r>
            <a:r>
              <a:rPr lang="it-IT" sz="1600" dirty="0">
                <a:solidFill>
                  <a:srgbClr val="0000FF"/>
                </a:solidFill>
                <a:hlinkClick r:id="rId10" tooltip="blocked::http://www.migran.org/news.php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0" tooltip="blocked::http://www.migran.org/news.php"/>
              </a:rPr>
              <a:t>Migraine</a:t>
            </a:r>
            <a:r>
              <a:rPr lang="it-IT" sz="1600" dirty="0">
                <a:solidFill>
                  <a:srgbClr val="0000FF"/>
                </a:solidFill>
                <a:hlinkClick r:id="rId10" tooltip="blocked::http://www.migran.org/news.php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0" tooltip="blocked::http://www.migran.org/news.php"/>
              </a:rPr>
              <a:t>Association</a:t>
            </a:r>
            <a:r>
              <a:rPr lang="it-IT" sz="1600" dirty="0">
                <a:solidFill>
                  <a:srgbClr val="0000FF"/>
                </a:solidFill>
              </a:rPr>
              <a:t> – </a:t>
            </a:r>
            <a:r>
              <a:rPr lang="it-IT" sz="1600" dirty="0" err="1">
                <a:solidFill>
                  <a:srgbClr val="0000FF"/>
                </a:solidFill>
              </a:rPr>
              <a:t>Sweden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14. </a:t>
            </a:r>
            <a:r>
              <a:rPr lang="it-IT" sz="1600" dirty="0" err="1">
                <a:solidFill>
                  <a:srgbClr val="0000FF"/>
                </a:solidFill>
                <a:hlinkClick r:id="rId11" tooltip="blocked::http://www.migraine-action.ch/"/>
              </a:rPr>
              <a:t>Swiss</a:t>
            </a:r>
            <a:r>
              <a:rPr lang="it-IT" sz="1600" dirty="0">
                <a:solidFill>
                  <a:srgbClr val="0000FF"/>
                </a:solidFill>
                <a:hlinkClick r:id="rId11" tooltip="blocked::http://www.migraine-action.ch/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1" tooltip="blocked::http://www.migraine-action.ch/"/>
              </a:rPr>
              <a:t>Migraine</a:t>
            </a:r>
            <a:r>
              <a:rPr lang="it-IT" sz="1600" dirty="0">
                <a:solidFill>
                  <a:srgbClr val="0000FF"/>
                </a:solidFill>
                <a:hlinkClick r:id="rId11" tooltip="blocked::http://www.migraine-action.ch/"/>
              </a:rPr>
              <a:t> Action</a:t>
            </a:r>
            <a:r>
              <a:rPr lang="it-IT" sz="1600" dirty="0">
                <a:solidFill>
                  <a:srgbClr val="0000FF"/>
                </a:solidFill>
              </a:rPr>
              <a:t> – </a:t>
            </a:r>
            <a:r>
              <a:rPr lang="it-IT" sz="1600" dirty="0" err="1">
                <a:solidFill>
                  <a:srgbClr val="0000FF"/>
                </a:solidFill>
              </a:rPr>
              <a:t>Switzerland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15. </a:t>
            </a:r>
            <a:r>
              <a:rPr lang="it-IT" sz="1600" dirty="0" err="1">
                <a:solidFill>
                  <a:srgbClr val="0000FF"/>
                </a:solidFill>
                <a:hlinkClick r:id="rId12" tooltip="blocked::http://www.w-h-a.org/index.cfm/spKey/member_organisations.serbian_migraine_association_.html"/>
              </a:rPr>
              <a:t>Serbian</a:t>
            </a:r>
            <a:r>
              <a:rPr lang="it-IT" sz="1600" dirty="0">
                <a:solidFill>
                  <a:srgbClr val="0000FF"/>
                </a:solidFill>
                <a:hlinkClick r:id="rId12" tooltip="blocked::http://www.w-h-a.org/index.cfm/spKey/member_organisations.serbian_migraine_association_.html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2" tooltip="blocked::http://www.w-h-a.org/index.cfm/spKey/member_organisations.serbian_migraine_association_.html"/>
              </a:rPr>
              <a:t>Migraine</a:t>
            </a:r>
            <a:r>
              <a:rPr lang="it-IT" sz="1600" dirty="0">
                <a:solidFill>
                  <a:srgbClr val="0000FF"/>
                </a:solidFill>
                <a:hlinkClick r:id="rId12" tooltip="blocked::http://www.w-h-a.org/index.cfm/spKey/member_organisations.serbian_migraine_association_.html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2" tooltip="blocked::http://www.w-h-a.org/index.cfm/spKey/member_organisations.serbian_migraine_association_.html"/>
              </a:rPr>
              <a:t>Association</a:t>
            </a:r>
            <a:r>
              <a:rPr lang="it-IT" sz="1600" dirty="0">
                <a:solidFill>
                  <a:srgbClr val="0000FF"/>
                </a:solidFill>
                <a:hlinkClick r:id="rId12" tooltip="blocked::http://www.w-h-a.org/index.cfm/spKey/member_organisations.serbian_migraine_association_.html"/>
              </a:rPr>
              <a:t> </a:t>
            </a:r>
            <a:r>
              <a:rPr lang="it-IT" sz="1600" dirty="0">
                <a:solidFill>
                  <a:srgbClr val="0000FF"/>
                </a:solidFill>
              </a:rPr>
              <a:t>– Serbia 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16. </a:t>
            </a:r>
            <a:r>
              <a:rPr lang="it-IT" sz="1600" dirty="0" err="1">
                <a:solidFill>
                  <a:srgbClr val="0000FF"/>
                </a:solidFill>
                <a:hlinkClick r:id="rId13" tooltip="blocked::http://www.shgkopfweh.at/"/>
              </a:rPr>
              <a:t>Austrian</a:t>
            </a:r>
            <a:r>
              <a:rPr lang="it-IT" sz="1600" dirty="0">
                <a:solidFill>
                  <a:srgbClr val="0000FF"/>
                </a:solidFill>
                <a:hlinkClick r:id="rId13" tooltip="blocked::http://www.shgkopfweh.at/"/>
              </a:rPr>
              <a:t> Self-help </a:t>
            </a:r>
            <a:r>
              <a:rPr lang="it-IT" sz="1600" dirty="0" err="1">
                <a:solidFill>
                  <a:srgbClr val="0000FF"/>
                </a:solidFill>
                <a:hlinkClick r:id="rId13" tooltip="blocked::http://www.shgkopfweh.at/"/>
              </a:rPr>
              <a:t>group</a:t>
            </a:r>
            <a:r>
              <a:rPr lang="it-IT" sz="1600" dirty="0">
                <a:solidFill>
                  <a:srgbClr val="0000FF"/>
                </a:solidFill>
                <a:hlinkClick r:id="rId13" tooltip="blocked::http://www.shgkopfweh.at/"/>
              </a:rPr>
              <a:t> for </a:t>
            </a:r>
            <a:r>
              <a:rPr lang="it-IT" sz="1600" dirty="0" err="1">
                <a:solidFill>
                  <a:srgbClr val="0000FF"/>
                </a:solidFill>
                <a:hlinkClick r:id="rId13" tooltip="blocked::http://www.shgkopfweh.at/"/>
              </a:rPr>
              <a:t>headache</a:t>
            </a:r>
            <a:r>
              <a:rPr lang="it-IT" sz="1600" dirty="0">
                <a:solidFill>
                  <a:srgbClr val="0000FF"/>
                </a:solidFill>
                <a:hlinkClick r:id="rId13" tooltip="blocked::http://www.shgkopfweh.at/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3" tooltip="blocked::http://www.shgkopfweh.at/"/>
              </a:rPr>
              <a:t>patients</a:t>
            </a:r>
            <a:r>
              <a:rPr lang="it-IT" sz="1600" dirty="0">
                <a:solidFill>
                  <a:srgbClr val="0000FF"/>
                </a:solidFill>
                <a:hlinkClick r:id="rId13" tooltip="blocked::http://www.shgkopfweh.at/"/>
              </a:rPr>
              <a:t> </a:t>
            </a:r>
            <a:r>
              <a:rPr lang="it-IT" sz="1600" dirty="0">
                <a:solidFill>
                  <a:srgbClr val="0000FF"/>
                </a:solidFill>
              </a:rPr>
              <a:t>– Austria </a:t>
            </a:r>
            <a:br>
              <a:rPr lang="it-IT" sz="1600" dirty="0">
                <a:solidFill>
                  <a:srgbClr val="0000FF"/>
                </a:solidFill>
              </a:rPr>
            </a:br>
            <a:r>
              <a:rPr lang="it-IT" sz="1600" dirty="0" smtClean="0">
                <a:solidFill>
                  <a:srgbClr val="0000FF"/>
                </a:solidFill>
              </a:rPr>
              <a:t>17</a:t>
            </a:r>
            <a:r>
              <a:rPr lang="it-IT" sz="1600" dirty="0">
                <a:solidFill>
                  <a:srgbClr val="0000FF"/>
                </a:solidFill>
              </a:rPr>
              <a:t>. </a:t>
            </a:r>
            <a:r>
              <a:rPr lang="it-IT" sz="1600" dirty="0" err="1">
                <a:solidFill>
                  <a:srgbClr val="0000FF"/>
                </a:solidFill>
                <a:hlinkClick r:id="rId14" tooltip="blocked::http://www.migrainetrust.org/"/>
              </a:rPr>
              <a:t>Migraine</a:t>
            </a:r>
            <a:r>
              <a:rPr lang="it-IT" sz="1600" dirty="0">
                <a:solidFill>
                  <a:srgbClr val="0000FF"/>
                </a:solidFill>
                <a:hlinkClick r:id="rId14" tooltip="blocked::http://www.migrainetrust.org/"/>
              </a:rPr>
              <a:t> Trust</a:t>
            </a:r>
            <a:r>
              <a:rPr lang="it-IT" sz="1600" dirty="0">
                <a:solidFill>
                  <a:srgbClr val="0000FF"/>
                </a:solidFill>
              </a:rPr>
              <a:t> – UK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18. </a:t>
            </a:r>
            <a:r>
              <a:rPr lang="it-IT" sz="1600" dirty="0">
                <a:solidFill>
                  <a:srgbClr val="0000FF"/>
                </a:solidFill>
                <a:hlinkClick r:id="rId15"/>
              </a:rPr>
              <a:t>Russian </a:t>
            </a:r>
            <a:r>
              <a:rPr lang="it-IT" sz="1600" dirty="0" err="1">
                <a:solidFill>
                  <a:srgbClr val="0000FF"/>
                </a:solidFill>
                <a:hlinkClick r:id="rId15"/>
              </a:rPr>
              <a:t>Headache</a:t>
            </a:r>
            <a:r>
              <a:rPr lang="it-IT" sz="1600" dirty="0">
                <a:solidFill>
                  <a:srgbClr val="0000FF"/>
                </a:solidFill>
                <a:hlinkClick r:id="rId15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5"/>
              </a:rPr>
              <a:t>Association</a:t>
            </a:r>
            <a:r>
              <a:rPr lang="it-IT" sz="1600" dirty="0">
                <a:solidFill>
                  <a:srgbClr val="0000FF"/>
                </a:solidFill>
              </a:rPr>
              <a:t> - Russia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19. </a:t>
            </a:r>
            <a:r>
              <a:rPr lang="it-IT" sz="1600" dirty="0" err="1">
                <a:solidFill>
                  <a:srgbClr val="0000FF"/>
                </a:solidFill>
                <a:hlinkClick r:id="rId16"/>
              </a:rPr>
              <a:t>Danish</a:t>
            </a:r>
            <a:r>
              <a:rPr lang="it-IT" sz="1600" dirty="0">
                <a:solidFill>
                  <a:srgbClr val="0000FF"/>
                </a:solidFill>
                <a:hlinkClick r:id="rId16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6"/>
              </a:rPr>
              <a:t>Migraine</a:t>
            </a:r>
            <a:r>
              <a:rPr lang="it-IT" sz="1600" dirty="0">
                <a:solidFill>
                  <a:srgbClr val="0000FF"/>
                </a:solidFill>
                <a:hlinkClick r:id="rId16"/>
              </a:rPr>
              <a:t> and </a:t>
            </a:r>
            <a:r>
              <a:rPr lang="it-IT" sz="1600" dirty="0" err="1">
                <a:solidFill>
                  <a:srgbClr val="0000FF"/>
                </a:solidFill>
                <a:hlinkClick r:id="rId16"/>
              </a:rPr>
              <a:t>Headache</a:t>
            </a:r>
            <a:r>
              <a:rPr lang="it-IT" sz="1600" dirty="0">
                <a:solidFill>
                  <a:srgbClr val="0000FF"/>
                </a:solidFill>
                <a:hlinkClick r:id="rId16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6"/>
              </a:rPr>
              <a:t>Association</a:t>
            </a:r>
            <a:r>
              <a:rPr lang="it-IT" sz="1600" dirty="0">
                <a:solidFill>
                  <a:srgbClr val="0000FF"/>
                </a:solidFill>
              </a:rPr>
              <a:t> - </a:t>
            </a:r>
            <a:r>
              <a:rPr lang="it-IT" sz="1600" dirty="0" err="1">
                <a:solidFill>
                  <a:srgbClr val="0000FF"/>
                </a:solidFill>
              </a:rPr>
              <a:t>Denmark</a:t>
            </a:r>
            <a:endParaRPr lang="it-IT" sz="16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20. </a:t>
            </a:r>
            <a:r>
              <a:rPr lang="it-IT" sz="1600" dirty="0" err="1">
                <a:solidFill>
                  <a:srgbClr val="0000FF"/>
                </a:solidFill>
                <a:hlinkClick r:id="rId17"/>
              </a:rPr>
              <a:t>Association</a:t>
            </a:r>
            <a:r>
              <a:rPr lang="it-IT" sz="1600" dirty="0">
                <a:solidFill>
                  <a:srgbClr val="0000FF"/>
                </a:solidFill>
                <a:hlinkClick r:id="rId17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7"/>
              </a:rPr>
              <a:t>Française</a:t>
            </a:r>
            <a:r>
              <a:rPr lang="it-IT" sz="1600" dirty="0">
                <a:solidFill>
                  <a:srgbClr val="0000FF"/>
                </a:solidFill>
                <a:hlinkClick r:id="rId17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7"/>
              </a:rPr>
              <a:t>Contre</a:t>
            </a:r>
            <a:r>
              <a:rPr lang="it-IT" sz="1600" dirty="0">
                <a:solidFill>
                  <a:srgbClr val="0000FF"/>
                </a:solidFill>
                <a:hlinkClick r:id="rId17"/>
              </a:rPr>
              <a:t> L’</a:t>
            </a:r>
            <a:r>
              <a:rPr lang="it-IT" sz="1600" dirty="0" err="1">
                <a:solidFill>
                  <a:srgbClr val="0000FF"/>
                </a:solidFill>
                <a:hlinkClick r:id="rId17"/>
              </a:rPr>
              <a:t>Aglie</a:t>
            </a:r>
            <a:r>
              <a:rPr lang="it-IT" sz="1600" dirty="0">
                <a:solidFill>
                  <a:srgbClr val="0000FF"/>
                </a:solidFill>
                <a:hlinkClick r:id="rId17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7"/>
              </a:rPr>
              <a:t>Vasculaire</a:t>
            </a:r>
            <a:r>
              <a:rPr lang="it-IT" sz="1600" dirty="0">
                <a:solidFill>
                  <a:srgbClr val="0000FF"/>
                </a:solidFill>
                <a:hlinkClick r:id="rId17"/>
              </a:rPr>
              <a:t> de la Face</a:t>
            </a:r>
            <a:r>
              <a:rPr lang="it-IT" sz="1600" dirty="0">
                <a:solidFill>
                  <a:srgbClr val="0000FF"/>
                </a:solidFill>
              </a:rPr>
              <a:t> – France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21. </a:t>
            </a:r>
            <a:r>
              <a:rPr lang="it-IT" sz="1600" dirty="0" err="1">
                <a:solidFill>
                  <a:srgbClr val="0000FF"/>
                </a:solidFill>
                <a:hlinkClick r:id="rId18"/>
              </a:rPr>
              <a:t>Bundesverband</a:t>
            </a:r>
            <a:r>
              <a:rPr lang="it-IT" sz="1600" dirty="0">
                <a:solidFill>
                  <a:srgbClr val="0000FF"/>
                </a:solidFill>
                <a:hlinkClick r:id="rId18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8"/>
              </a:rPr>
              <a:t>der</a:t>
            </a:r>
            <a:r>
              <a:rPr lang="it-IT" sz="1600" dirty="0">
                <a:solidFill>
                  <a:srgbClr val="0000FF"/>
                </a:solidFill>
                <a:hlinkClick r:id="rId18"/>
              </a:rPr>
              <a:t> </a:t>
            </a:r>
            <a:r>
              <a:rPr lang="it-IT" sz="1600" dirty="0" err="1">
                <a:solidFill>
                  <a:srgbClr val="0000FF"/>
                </a:solidFill>
                <a:hlinkClick r:id="rId18"/>
              </a:rPr>
              <a:t>Clusterkopfschermz-Selbsthilfe-Gruppen</a:t>
            </a:r>
            <a:r>
              <a:rPr lang="it-IT" sz="1600" dirty="0">
                <a:solidFill>
                  <a:srgbClr val="0000FF"/>
                </a:solidFill>
              </a:rPr>
              <a:t> - Germany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FF"/>
                </a:solidFill>
              </a:rPr>
              <a:t>22. </a:t>
            </a:r>
            <a:r>
              <a:rPr lang="it-IT" sz="1600" dirty="0" err="1">
                <a:solidFill>
                  <a:srgbClr val="0000FF"/>
                </a:solidFill>
              </a:rPr>
              <a:t>Asociatia</a:t>
            </a:r>
            <a:r>
              <a:rPr lang="it-IT" sz="1600" dirty="0">
                <a:solidFill>
                  <a:srgbClr val="0000FF"/>
                </a:solidFill>
              </a:rPr>
              <a:t> </a:t>
            </a:r>
            <a:r>
              <a:rPr lang="it-IT" sz="1600" dirty="0" err="1">
                <a:solidFill>
                  <a:srgbClr val="0000FF"/>
                </a:solidFill>
              </a:rPr>
              <a:t>Headache</a:t>
            </a:r>
            <a:r>
              <a:rPr lang="it-IT" sz="1600" dirty="0">
                <a:solidFill>
                  <a:srgbClr val="0000FF"/>
                </a:solidFill>
              </a:rPr>
              <a:t> Society - Romania</a:t>
            </a:r>
          </a:p>
        </p:txBody>
      </p:sp>
    </p:spTree>
    <p:extLst>
      <p:ext uri="{BB962C8B-B14F-4D97-AF65-F5344CB8AC3E}">
        <p14:creationId xmlns:p14="http://schemas.microsoft.com/office/powerpoint/2010/main" val="3504466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840" y="1798638"/>
            <a:ext cx="8229600" cy="45259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800" dirty="0" smtClean="0">
                <a:solidFill>
                  <a:srgbClr val="1F497D"/>
                </a:solidFill>
                <a:latin typeface="Tahoma" pitchFamily="34" charset="0"/>
                <a:ea typeface="+mn-ea"/>
                <a:cs typeface="Tahoma" pitchFamily="34" charset="0"/>
              </a:rPr>
              <a:t>Two questionnaires were devised and used: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2800" dirty="0" smtClean="0">
              <a:solidFill>
                <a:srgbClr val="1F497D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GB" sz="2800" dirty="0" smtClean="0">
                <a:solidFill>
                  <a:srgbClr val="1F497D"/>
                </a:solidFill>
                <a:latin typeface="Tahoma" pitchFamily="34" charset="0"/>
                <a:ea typeface="+mn-ea"/>
                <a:cs typeface="Tahoma" pitchFamily="34" charset="0"/>
              </a:rPr>
              <a:t>Questionnaire 1, for representatives of member organizations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2800" dirty="0" smtClean="0">
              <a:solidFill>
                <a:srgbClr val="1F497D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GB" sz="2800" dirty="0" smtClean="0">
                <a:solidFill>
                  <a:srgbClr val="1F497D"/>
                </a:solidFill>
                <a:latin typeface="Tahoma" pitchFamily="34" charset="0"/>
                <a:ea typeface="+mn-ea"/>
                <a:cs typeface="Tahoma" pitchFamily="34" charset="0"/>
              </a:rPr>
              <a:t>Questionnaire 2, for members of the national organizations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endParaRPr lang="en-GB" sz="2800" dirty="0" smtClean="0">
              <a:solidFill>
                <a:srgbClr val="1F497D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782052" y="862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rPr>
              <a:t>Methods</a:t>
            </a:r>
            <a:endParaRPr lang="it-IT" sz="4000" dirty="0" smtClean="0">
              <a:solidFill>
                <a:schemeClr val="tx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1734" y="171299"/>
            <a:ext cx="346113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9170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143" y="4492532"/>
            <a:ext cx="7614707" cy="1362075"/>
          </a:xfrm>
        </p:spPr>
        <p:txBody>
          <a:bodyPr>
            <a:noAutofit/>
          </a:bodyPr>
          <a:lstStyle/>
          <a:p>
            <a:pPr algn="ctr"/>
            <a:r>
              <a:rPr lang="en-GB" sz="3500" dirty="0">
                <a:latin typeface="Tahoma" pitchFamily="34" charset="0"/>
                <a:cs typeface="Tahoma" pitchFamily="34" charset="0"/>
              </a:rPr>
              <a:t>Questionnaire </a:t>
            </a:r>
            <a:r>
              <a:rPr lang="en-GB" sz="3500" dirty="0" smtClean="0">
                <a:latin typeface="Tahoma" pitchFamily="34" charset="0"/>
                <a:cs typeface="Tahoma" pitchFamily="34" charset="0"/>
              </a:rPr>
              <a:t>1 </a:t>
            </a:r>
            <a:br>
              <a:rPr lang="en-GB" sz="3500" dirty="0" smtClean="0">
                <a:latin typeface="Tahoma" pitchFamily="34" charset="0"/>
                <a:cs typeface="Tahoma" pitchFamily="34" charset="0"/>
              </a:rPr>
            </a:br>
            <a:r>
              <a:rPr lang="en-GB" sz="3500" dirty="0" smtClean="0">
                <a:latin typeface="Tahoma" pitchFamily="34" charset="0"/>
                <a:cs typeface="Tahoma" pitchFamily="34" charset="0"/>
              </a:rPr>
              <a:t>Representatives of national organizations</a:t>
            </a:r>
            <a:endParaRPr lang="it-IT" sz="35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2800" dirty="0" smtClean="0">
              <a:solidFill>
                <a:srgbClr val="1F497D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endParaRPr lang="en-GB" sz="2800" dirty="0" smtClean="0">
              <a:solidFill>
                <a:srgbClr val="1F497D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80823" y="3299729"/>
            <a:ext cx="644207" cy="352540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684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20080311181602!Europe_ma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768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5" name="Rectangle 17"/>
          <p:cNvSpPr>
            <a:spLocks noChangeArrowheads="1"/>
          </p:cNvSpPr>
          <p:nvPr/>
        </p:nvSpPr>
        <p:spPr bwMode="auto">
          <a:xfrm>
            <a:off x="0" y="410107"/>
            <a:ext cx="3352800" cy="56938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Twelve associations or patients’ representatives from 11 countries participated in the survey: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en-GB" sz="2400" dirty="0"/>
              <a:t>Finland</a:t>
            </a:r>
            <a:endParaRPr lang="it-IT" sz="2400" dirty="0"/>
          </a:p>
          <a:p>
            <a:r>
              <a:rPr lang="en-GB" sz="2400" dirty="0" smtClean="0"/>
              <a:t>Iceland</a:t>
            </a:r>
            <a:endParaRPr lang="it-IT" sz="2400" dirty="0"/>
          </a:p>
          <a:p>
            <a:r>
              <a:rPr lang="en-GB" sz="2400" dirty="0" smtClean="0"/>
              <a:t>Ireland</a:t>
            </a:r>
            <a:endParaRPr lang="it-IT" sz="2400" dirty="0"/>
          </a:p>
          <a:p>
            <a:r>
              <a:rPr lang="en-GB" sz="2400" dirty="0" smtClean="0"/>
              <a:t>Italy</a:t>
            </a:r>
            <a:endParaRPr lang="it-IT" sz="2400" dirty="0"/>
          </a:p>
          <a:p>
            <a:r>
              <a:rPr lang="en-GB" sz="2400" dirty="0" smtClean="0"/>
              <a:t>Lithuania</a:t>
            </a:r>
            <a:endParaRPr lang="it-IT" sz="2400" dirty="0"/>
          </a:p>
          <a:p>
            <a:r>
              <a:rPr lang="en-GB" sz="2400" dirty="0" smtClean="0"/>
              <a:t>Netherlands</a:t>
            </a:r>
            <a:endParaRPr lang="it-IT" sz="2400" dirty="0"/>
          </a:p>
          <a:p>
            <a:r>
              <a:rPr lang="en-GB" sz="2400" dirty="0" smtClean="0"/>
              <a:t>Romania</a:t>
            </a:r>
            <a:endParaRPr lang="it-IT" sz="2400" dirty="0"/>
          </a:p>
          <a:p>
            <a:r>
              <a:rPr lang="en-GB" sz="2400" dirty="0" smtClean="0"/>
              <a:t>Sweden</a:t>
            </a:r>
            <a:endParaRPr lang="it-IT" sz="2400" dirty="0"/>
          </a:p>
          <a:p>
            <a:r>
              <a:rPr lang="en-GB" sz="2400" dirty="0" smtClean="0"/>
              <a:t>Spain</a:t>
            </a:r>
            <a:endParaRPr lang="it-IT" sz="2400" dirty="0"/>
          </a:p>
          <a:p>
            <a:r>
              <a:rPr lang="en-GB" sz="2400" dirty="0" smtClean="0"/>
              <a:t>Serbia</a:t>
            </a:r>
            <a:endParaRPr lang="it-IT" sz="2400" dirty="0"/>
          </a:p>
          <a:p>
            <a:r>
              <a:rPr lang="en-GB" sz="2400" dirty="0" smtClean="0"/>
              <a:t>UK</a:t>
            </a:r>
            <a:endParaRPr lang="it-IT" sz="2400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070117" y="1892805"/>
            <a:ext cx="6952062" cy="45243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dirty="0" smtClean="0"/>
              <a:t>Finnish </a:t>
            </a:r>
            <a:r>
              <a:rPr lang="en-GB" sz="2400" dirty="0"/>
              <a:t>Migraine Association</a:t>
            </a:r>
            <a:endParaRPr lang="it-IT" sz="2400" dirty="0"/>
          </a:p>
          <a:p>
            <a:r>
              <a:rPr lang="en-GB" sz="2400" dirty="0" err="1" smtClean="0"/>
              <a:t>Migrensamtokin</a:t>
            </a:r>
            <a:endParaRPr lang="it-IT" sz="2400" dirty="0"/>
          </a:p>
          <a:p>
            <a:r>
              <a:rPr lang="en-GB" sz="2400" dirty="0" smtClean="0"/>
              <a:t>Migraine </a:t>
            </a:r>
            <a:r>
              <a:rPr lang="en-GB" sz="2400" dirty="0"/>
              <a:t>Association of Ireland</a:t>
            </a:r>
            <a:endParaRPr lang="it-IT" sz="2400" dirty="0"/>
          </a:p>
          <a:p>
            <a:r>
              <a:rPr lang="en-GB" sz="2400" dirty="0" err="1" smtClean="0"/>
              <a:t>Al.Ce</a:t>
            </a:r>
            <a:r>
              <a:rPr lang="en-GB" sz="2400" dirty="0"/>
              <a:t>. Group, CIRNA Foundation</a:t>
            </a:r>
            <a:endParaRPr lang="it-IT" sz="2400" dirty="0"/>
          </a:p>
          <a:p>
            <a:r>
              <a:rPr lang="en-GB" sz="2400" dirty="0" smtClean="0"/>
              <a:t>No </a:t>
            </a:r>
            <a:r>
              <a:rPr lang="en-GB" sz="2400" dirty="0"/>
              <a:t>formal Organisation</a:t>
            </a:r>
            <a:endParaRPr lang="it-IT" sz="2400" dirty="0"/>
          </a:p>
          <a:p>
            <a:r>
              <a:rPr lang="en-GB" sz="2400" dirty="0" err="1" smtClean="0"/>
              <a:t>Vereniging</a:t>
            </a:r>
            <a:r>
              <a:rPr lang="en-GB" sz="2400" dirty="0" smtClean="0"/>
              <a:t> </a:t>
            </a:r>
            <a:r>
              <a:rPr lang="en-GB" sz="2400" dirty="0"/>
              <a:t>van </a:t>
            </a:r>
            <a:r>
              <a:rPr lang="en-GB" sz="2400" dirty="0" err="1"/>
              <a:t>Hoofdpijnpatiënten</a:t>
            </a:r>
            <a:r>
              <a:rPr lang="en-GB" sz="2400" dirty="0"/>
              <a:t> </a:t>
            </a:r>
            <a:endParaRPr lang="en-GB" sz="2400" dirty="0" smtClean="0"/>
          </a:p>
          <a:p>
            <a:r>
              <a:rPr lang="en-GB" sz="2400" dirty="0" smtClean="0"/>
              <a:t>Headache </a:t>
            </a:r>
            <a:r>
              <a:rPr lang="en-GB" sz="2400" dirty="0"/>
              <a:t>Society</a:t>
            </a:r>
            <a:endParaRPr lang="it-IT" sz="2400" dirty="0"/>
          </a:p>
          <a:p>
            <a:r>
              <a:rPr lang="en-GB" sz="2400" dirty="0" err="1" smtClean="0"/>
              <a:t>Svenska</a:t>
            </a:r>
            <a:r>
              <a:rPr lang="en-GB" sz="2400" dirty="0" smtClean="0"/>
              <a:t> </a:t>
            </a:r>
            <a:r>
              <a:rPr lang="en-GB" sz="2400" dirty="0" err="1" smtClean="0"/>
              <a:t>migränförbundet</a:t>
            </a:r>
            <a:endParaRPr lang="it-IT" sz="2400" dirty="0"/>
          </a:p>
          <a:p>
            <a:r>
              <a:rPr lang="en-GB" sz="2400" dirty="0" err="1" smtClean="0"/>
              <a:t>Asociación</a:t>
            </a:r>
            <a:r>
              <a:rPr lang="en-GB" sz="2400" dirty="0" smtClean="0"/>
              <a:t> </a:t>
            </a:r>
            <a:r>
              <a:rPr lang="en-GB" sz="2400" dirty="0"/>
              <a:t>Española de </a:t>
            </a:r>
            <a:r>
              <a:rPr lang="en-GB" sz="2400" dirty="0" err="1"/>
              <a:t>Pacientes</a:t>
            </a:r>
            <a:r>
              <a:rPr lang="en-GB" sz="2400" dirty="0"/>
              <a:t> con </a:t>
            </a:r>
            <a:r>
              <a:rPr lang="en-GB" sz="2400" dirty="0" err="1"/>
              <a:t>Cefalea</a:t>
            </a:r>
            <a:r>
              <a:rPr lang="en-GB" sz="2400" dirty="0"/>
              <a:t> </a:t>
            </a:r>
            <a:endParaRPr lang="it-IT" sz="2400" dirty="0"/>
          </a:p>
          <a:p>
            <a:r>
              <a:rPr lang="en-GB" sz="2400" dirty="0" smtClean="0"/>
              <a:t>Serbian </a:t>
            </a:r>
            <a:r>
              <a:rPr lang="en-GB" sz="2400" dirty="0"/>
              <a:t>Migraine Association</a:t>
            </a:r>
            <a:endParaRPr lang="it-IT" sz="2400" dirty="0"/>
          </a:p>
          <a:p>
            <a:r>
              <a:rPr lang="en-GB" sz="2400" dirty="0" smtClean="0"/>
              <a:t>The </a:t>
            </a:r>
            <a:r>
              <a:rPr lang="en-GB" sz="2400" dirty="0"/>
              <a:t>Migraine Trust</a:t>
            </a:r>
            <a:endParaRPr lang="it-IT" sz="2400" dirty="0"/>
          </a:p>
          <a:p>
            <a:r>
              <a:rPr lang="en-GB" sz="2400" dirty="0" smtClean="0"/>
              <a:t>Migraine </a:t>
            </a:r>
            <a:r>
              <a:rPr lang="en-GB" sz="2400" dirty="0"/>
              <a:t>Action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6168394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Can headache sufferers access reliable and accurate headache/migraine information in your national language?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543753"/>
              </p:ext>
            </p:extLst>
          </p:nvPr>
        </p:nvGraphicFramePr>
        <p:xfrm>
          <a:off x="4168775" y="437072"/>
          <a:ext cx="4597401" cy="499104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82024"/>
                <a:gridCol w="1432326"/>
                <a:gridCol w="138305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Country/Organisation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Ireland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Italy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Holland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Sweden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UK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Spain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Iceland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Romania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Lithuania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Serbia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Finland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Total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15" y="4219841"/>
            <a:ext cx="2492819" cy="1915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406720" y="407536"/>
            <a:ext cx="523554" cy="420406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16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555" y="2284413"/>
            <a:ext cx="3255264" cy="116205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Are there Specialist Headache Centre (Headache/Migraine Clinic) in your Country?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670310"/>
              </p:ext>
            </p:extLst>
          </p:nvPr>
        </p:nvGraphicFramePr>
        <p:xfrm>
          <a:off x="4168775" y="1112675"/>
          <a:ext cx="4597401" cy="4998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82024"/>
                <a:gridCol w="1491391"/>
                <a:gridCol w="132398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Country/Organisation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Ireland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Italy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Holland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Sweden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UK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Spain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Iceland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Romania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Lithuania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Serbia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Finland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Total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40" y="4481453"/>
            <a:ext cx="2894845" cy="162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406720" y="407536"/>
            <a:ext cx="523554" cy="420406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2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555" y="2284413"/>
            <a:ext cx="3255264" cy="1162050"/>
          </a:xfrm>
        </p:spPr>
        <p:txBody>
          <a:bodyPr>
            <a:normAutofit/>
          </a:bodyPr>
          <a:lstStyle/>
          <a:p>
            <a:r>
              <a:rPr lang="en-GB" b="1" dirty="0" smtClean="0"/>
              <a:t>If yes, how many?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11572"/>
              </p:ext>
            </p:extLst>
          </p:nvPr>
        </p:nvGraphicFramePr>
        <p:xfrm>
          <a:off x="5153425" y="1073893"/>
          <a:ext cx="3189510" cy="472719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98119"/>
                <a:gridCol w="149139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Country/Organisation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Ireland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Italy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Holland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Sweden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Missing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UK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Spain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Iceland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Romania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Lithuania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Serbia</a:t>
                      </a:r>
                      <a:endParaRPr lang="it-IT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Finland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85" y="4366937"/>
            <a:ext cx="2511830" cy="156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421486" y="407536"/>
            <a:ext cx="523554" cy="420406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0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ntagg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Vantaggio.thmx</Template>
  <TotalTime>352</TotalTime>
  <Words>1010</Words>
  <Application>Microsoft Office PowerPoint</Application>
  <PresentationFormat>On-screen Show (4:3)</PresentationFormat>
  <Paragraphs>578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Vantaggio</vt:lpstr>
      <vt:lpstr>ACCESS TO CARE </vt:lpstr>
      <vt:lpstr>PowerPoint Presentation</vt:lpstr>
      <vt:lpstr>PowerPoint Presentation</vt:lpstr>
      <vt:lpstr>Methods</vt:lpstr>
      <vt:lpstr>Questionnaire 1  Representatives of national organizations</vt:lpstr>
      <vt:lpstr>PowerPoint Presentation</vt:lpstr>
      <vt:lpstr>Can headache sufferers access reliable and accurate headache/migraine information in your national language?</vt:lpstr>
      <vt:lpstr>Are there Specialist Headache Centre (Headache/Migraine Clinic) in your Country?</vt:lpstr>
      <vt:lpstr>If yes, how many?</vt:lpstr>
      <vt:lpstr>Do patients in your country have the right to choose which specialist doctor they see and which hospital they attend?</vt:lpstr>
      <vt:lpstr>Which of the following would be the more TYPICAL waiting time in your country for an appointment with a headache/migraine specialist if the condition is NOT ACUTE?</vt:lpstr>
      <vt:lpstr>Are NSAIDs subsidized by your national health system when prescribed for migraine/headache? </vt:lpstr>
      <vt:lpstr>Are Triptans subsidized by your national health system when prescribed for migraine/headache? </vt:lpstr>
      <vt:lpstr>Are prophylactic medications for migraine/headache  subsidized by your national health system when prescribed for migraine/headache? </vt:lpstr>
      <vt:lpstr>Does your organisation consider the access to care and good management of migraine in your country acceptable? </vt:lpstr>
      <vt:lpstr>Questionnaire 2  for members of the national organizations </vt:lpstr>
      <vt:lpstr>PowerPoint Presentation</vt:lpstr>
      <vt:lpstr>Gender &amp; age distribution </vt:lpstr>
      <vt:lpstr>Headache type</vt:lpstr>
      <vt:lpstr>Access to reliable and accurate information on headaches?</vt:lpstr>
      <vt:lpstr>Are you aware of programmes in your country to identify migraine in children?</vt:lpstr>
      <vt:lpstr>Do you know about the existence of headache centres? </vt:lpstr>
      <vt:lpstr>How did you find out about a headache centre? </vt:lpstr>
      <vt:lpstr>Have you had the right to choose which specialist doctor you see and which hospital you attend? </vt:lpstr>
      <vt:lpstr>In your experience, can patients have easy access to information that allows them to see which hospitals/clinics are best for head pain?  Such information might, for instance, be about treatment results, complication rates, etc.</vt:lpstr>
      <vt:lpstr>Have you been referred to a headache specialist?   </vt:lpstr>
      <vt:lpstr>How long did you wait for the appointment with the specialist? </vt:lpstr>
      <vt:lpstr>Do you regularly see a health professional for treatment? </vt:lpstr>
      <vt:lpstr>What type of acute medication do you take? </vt:lpstr>
      <vt:lpstr>Are you satisfied with the management and treatment of your headache condition?</vt:lpstr>
      <vt:lpstr>PowerPoint Presentation</vt:lpstr>
      <vt:lpstr>PowerPoint Presentation</vt:lpstr>
      <vt:lpstr>PowerPoint Presentation</vt:lpstr>
      <vt:lpstr>PowerPoint Presentation</vt:lpstr>
    </vt:vector>
  </TitlesOfParts>
  <Company>Università di Pavia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CARE</dc:title>
  <dc:creator>Cristina Tassorelli</dc:creator>
  <cp:lastModifiedBy>Admin</cp:lastModifiedBy>
  <cp:revision>42</cp:revision>
  <dcterms:created xsi:type="dcterms:W3CDTF">2013-05-08T22:38:26Z</dcterms:created>
  <dcterms:modified xsi:type="dcterms:W3CDTF">2013-07-24T11:41:27Z</dcterms:modified>
</cp:coreProperties>
</file>